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34"/>
  </p:handoutMasterIdLst>
  <p:sldIdLst>
    <p:sldId id="256" r:id="rId3"/>
    <p:sldId id="258" r:id="rId4"/>
    <p:sldId id="261" r:id="rId5"/>
    <p:sldId id="259" r:id="rId7"/>
    <p:sldId id="265" r:id="rId8"/>
    <p:sldId id="266" r:id="rId9"/>
    <p:sldId id="302" r:id="rId10"/>
    <p:sldId id="267" r:id="rId11"/>
    <p:sldId id="303" r:id="rId12"/>
    <p:sldId id="268" r:id="rId13"/>
    <p:sldId id="304" r:id="rId14"/>
    <p:sldId id="262" r:id="rId15"/>
    <p:sldId id="305" r:id="rId16"/>
    <p:sldId id="269" r:id="rId17"/>
    <p:sldId id="271"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270" r:id="rId32"/>
    <p:sldId id="29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72" y="53"/>
      </p:cViewPr>
      <p:guideLst/>
    </p:cSldViewPr>
  </p:slideViewPr>
  <p:notesTextViewPr>
    <p:cViewPr>
      <p:scale>
        <a:sx n="1" d="1"/>
        <a:sy n="1" d="1"/>
      </p:scale>
      <p:origin x="0" y="0"/>
    </p:cViewPr>
  </p:notesTextViewPr>
  <p:notesViewPr>
    <p:cSldViewPr snapToGrid="0">
      <p:cViewPr varScale="1">
        <p:scale>
          <a:sx n="62" d="100"/>
          <a:sy n="62" d="100"/>
        </p:scale>
        <p:origin x="2688" y="53"/>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DB5835-7612-4DA9-B6D2-C21AA1BEF6D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42D503-4FF4-4533-9163-8337A8A7588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CB45E-FFF8-4D24-B5E9-5442101007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020C5-12EC-4023-A1D0-46386AA9AB1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ECA122-1D09-4ECA-9915-621803DA4D6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ECA122-1D09-4ECA-9915-621803DA4D6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ECA122-1D09-4ECA-9915-621803DA4D6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FF9142E-EB0D-437F-97BE-44E45D2BB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EFEA40-7C72-44DB-BC10-5345F12113F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696684"/>
            <a:ext cx="12192000" cy="588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B77B9E0-E86E-427B-BF3D-D496144998C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592922-56F6-4662-9BEE-444A7A07B6E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7B9E0-E86E-427B-BF3D-D496144998C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92922-56F6-4662-9BEE-444A7A07B6E6}" type="slidenum">
              <a:rPr lang="zh-CN" altLang="en-US" smtClean="0"/>
            </a:fld>
            <a:endParaRPr lang="zh-CN" altLang="en-US"/>
          </a:p>
        </p:txBody>
      </p:sp>
      <p:pic>
        <p:nvPicPr>
          <p:cNvPr id="8" name="图片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400000">
            <a:off x="2666999" y="-2666999"/>
            <a:ext cx="6858002" cy="121919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9.png"/><Relationship Id="rId2" Type="http://schemas.microsoft.com/office/2007/relationships/hdphoto" Target="../media/hdphoto1.wdp"/><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15.jpeg"/><Relationship Id="rId3" Type="http://schemas.openxmlformats.org/officeDocument/2006/relationships/tags" Target="../tags/tag4.xml"/><Relationship Id="rId2" Type="http://schemas.openxmlformats.org/officeDocument/2006/relationships/image" Target="../media/image14.png"/><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jpeg"/><Relationship Id="rId3" Type="http://schemas.openxmlformats.org/officeDocument/2006/relationships/tags" Target="../tags/tag2.xml"/><Relationship Id="rId2" Type="http://schemas.openxmlformats.org/officeDocument/2006/relationships/image" Target="../media/image14.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33470" y="2385695"/>
            <a:ext cx="4713605" cy="4061460"/>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70" y="4242045"/>
            <a:ext cx="696150" cy="478125"/>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0" y="2235631"/>
            <a:ext cx="875571" cy="826828"/>
          </a:xfrm>
          <a:prstGeom prst="rect">
            <a:avLst/>
          </a:prstGeom>
        </p:spPr>
      </p:pic>
      <p:pic>
        <p:nvPicPr>
          <p:cNvPr id="33" name="图片 32"/>
          <p:cNvPicPr>
            <a:picLocks noChangeAspect="1"/>
          </p:cNvPicPr>
          <p:nvPr/>
        </p:nvPicPr>
        <p:blipFill rotWithShape="1">
          <a:blip r:embed="rId4">
            <a:extLst>
              <a:ext uri="{28A0092B-C50C-407E-A947-70E740481C1C}">
                <a14:useLocalDpi xmlns:a14="http://schemas.microsoft.com/office/drawing/2010/main" val="0"/>
              </a:ext>
            </a:extLst>
          </a:blip>
          <a:srcRect l="10538"/>
          <a:stretch>
            <a:fillRect/>
          </a:stretch>
        </p:blipFill>
        <p:spPr>
          <a:xfrm>
            <a:off x="9214707" y="4021554"/>
            <a:ext cx="2850244" cy="2871982"/>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197" y="3670132"/>
            <a:ext cx="1792228" cy="2100076"/>
          </a:xfrm>
          <a:prstGeom prst="rect">
            <a:avLst/>
          </a:prstGeom>
        </p:spPr>
      </p:pic>
      <p:sp>
        <p:nvSpPr>
          <p:cNvPr id="24" name="矩形 23"/>
          <p:cNvSpPr/>
          <p:nvPr/>
        </p:nvSpPr>
        <p:spPr>
          <a:xfrm>
            <a:off x="1054734" y="827159"/>
            <a:ext cx="10398760" cy="1568450"/>
          </a:xfrm>
          <a:prstGeom prst="rect">
            <a:avLst/>
          </a:prstGeom>
          <a:noFill/>
        </p:spPr>
        <p:txBody>
          <a:bodyPr wrap="square" lIns="91440" tIns="45720" rIns="91440" bIns="45720">
            <a:spAutoFit/>
          </a:bodyPr>
          <a:lstStyle/>
          <a:p>
            <a:pPr algn="ctr"/>
            <a:r>
              <a:rPr lang="zh-CN" altLang="en-US" sz="4800" b="1" cap="none" spc="0" dirty="0">
                <a:ln w="9525">
                  <a:solidFill>
                    <a:schemeClr val="bg1"/>
                  </a:solidFill>
                  <a:prstDash val="solid"/>
                </a:ln>
                <a:gradFill>
                  <a:gsLst>
                    <a:gs pos="0">
                      <a:srgbClr val="012D86"/>
                    </a:gs>
                    <a:gs pos="100000">
                      <a:srgbClr val="0E2557"/>
                    </a:gs>
                  </a:gsLst>
                  <a:lin scaled="0"/>
                </a:gradFill>
                <a:latin typeface="微软雅黑" panose="020B0503020204020204" pitchFamily="34" charset="-122"/>
                <a:ea typeface="微软雅黑" panose="020B0503020204020204" pitchFamily="34" charset="-122"/>
              </a:rPr>
              <a:t>利通区</a:t>
            </a:r>
            <a:r>
              <a:rPr lang="en-US" altLang="zh-CN" sz="4800" b="1" cap="none" spc="0" dirty="0">
                <a:ln w="9525">
                  <a:solidFill>
                    <a:schemeClr val="bg1"/>
                  </a:solidFill>
                  <a:prstDash val="solid"/>
                </a:ln>
                <a:gradFill>
                  <a:gsLst>
                    <a:gs pos="0">
                      <a:srgbClr val="012D86"/>
                    </a:gs>
                    <a:gs pos="100000">
                      <a:srgbClr val="0E2557"/>
                    </a:gs>
                  </a:gsLst>
                  <a:lin scaled="0"/>
                </a:gradFill>
                <a:latin typeface="微软雅黑" panose="020B0503020204020204" pitchFamily="34" charset="-122"/>
                <a:ea typeface="微软雅黑" panose="020B0503020204020204" pitchFamily="34" charset="-122"/>
              </a:rPr>
              <a:t>2020</a:t>
            </a:r>
            <a:r>
              <a:rPr lang="zh-CN" altLang="en-US" sz="4800" b="1" cap="none" spc="0" dirty="0">
                <a:ln w="9525">
                  <a:solidFill>
                    <a:schemeClr val="bg1"/>
                  </a:solidFill>
                  <a:prstDash val="solid"/>
                </a:ln>
                <a:gradFill>
                  <a:gsLst>
                    <a:gs pos="0">
                      <a:srgbClr val="012D86"/>
                    </a:gs>
                    <a:gs pos="100000">
                      <a:srgbClr val="0E2557"/>
                    </a:gs>
                  </a:gsLst>
                  <a:lin scaled="0"/>
                </a:gradFill>
                <a:latin typeface="微软雅黑" panose="020B0503020204020204" pitchFamily="34" charset="-122"/>
                <a:ea typeface="微软雅黑" panose="020B0503020204020204" pitchFamily="34" charset="-122"/>
              </a:rPr>
              <a:t>年义务教育阶段</a:t>
            </a:r>
            <a:endParaRPr lang="zh-CN" altLang="en-US" sz="4800" b="1" cap="none" spc="0" dirty="0">
              <a:ln w="9525">
                <a:solidFill>
                  <a:schemeClr val="bg1"/>
                </a:solidFill>
                <a:prstDash val="solid"/>
              </a:ln>
              <a:gradFill>
                <a:gsLst>
                  <a:gs pos="0">
                    <a:srgbClr val="012D86"/>
                  </a:gs>
                  <a:gs pos="100000">
                    <a:srgbClr val="0E2557"/>
                  </a:gs>
                </a:gsLst>
                <a:lin scaled="0"/>
              </a:gradFill>
              <a:latin typeface="微软雅黑" panose="020B0503020204020204" pitchFamily="34" charset="-122"/>
              <a:ea typeface="微软雅黑" panose="020B0503020204020204" pitchFamily="34" charset="-122"/>
            </a:endParaRPr>
          </a:p>
          <a:p>
            <a:pPr algn="ctr"/>
            <a:r>
              <a:rPr lang="zh-CN" altLang="en-US" sz="4800" b="1" cap="none" spc="0" dirty="0">
                <a:ln w="9525">
                  <a:solidFill>
                    <a:schemeClr val="bg1"/>
                  </a:solidFill>
                  <a:prstDash val="solid"/>
                </a:ln>
                <a:gradFill>
                  <a:gsLst>
                    <a:gs pos="0">
                      <a:srgbClr val="012D86"/>
                    </a:gs>
                    <a:gs pos="100000">
                      <a:srgbClr val="0E2557"/>
                    </a:gs>
                  </a:gsLst>
                  <a:lin scaled="0"/>
                </a:gradFill>
                <a:latin typeface="微软雅黑" panose="020B0503020204020204" pitchFamily="34" charset="-122"/>
                <a:ea typeface="微软雅黑" panose="020B0503020204020204" pitchFamily="34" charset="-122"/>
              </a:rPr>
              <a:t>学校招生转学</a:t>
            </a:r>
            <a:endParaRPr lang="zh-CN" altLang="en-US" sz="4800" b="1" cap="none" spc="0" dirty="0">
              <a:ln w="9525">
                <a:solidFill>
                  <a:schemeClr val="bg1"/>
                </a:solidFill>
                <a:prstDash val="solid"/>
              </a:ln>
              <a:gradFill>
                <a:gsLst>
                  <a:gs pos="0">
                    <a:srgbClr val="012D86"/>
                  </a:gs>
                  <a:gs pos="100000">
                    <a:srgbClr val="0E2557"/>
                  </a:gs>
                </a:gsLst>
                <a:lin scaled="0"/>
              </a:gra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990" y="2415919"/>
            <a:ext cx="1441436" cy="646331"/>
          </a:xfrm>
          <a:prstGeom prst="rect">
            <a:avLst/>
          </a:prstGeom>
        </p:spPr>
      </p:pic>
      <p:sp>
        <p:nvSpPr>
          <p:cNvPr id="3" name="文本框 2"/>
          <p:cNvSpPr txBox="1"/>
          <p:nvPr/>
        </p:nvSpPr>
        <p:spPr>
          <a:xfrm>
            <a:off x="3968115" y="3874135"/>
            <a:ext cx="4572635"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7200" b="1">
                <a:solidFill>
                  <a:schemeClr val="accent4"/>
                </a:solidFill>
                <a:effectLst/>
              </a:rPr>
              <a:t>政策解读</a:t>
            </a:r>
            <a:endParaRPr lang="zh-CN" altLang="en-US" sz="7200" b="1">
              <a:solidFill>
                <a:schemeClr val="accent4"/>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本框 20"/>
          <p:cNvSpPr txBox="1"/>
          <p:nvPr/>
        </p:nvSpPr>
        <p:spPr>
          <a:xfrm>
            <a:off x="2038350" y="2731770"/>
            <a:ext cx="9218295" cy="2306955"/>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sz="2400" dirty="0">
                <a:solidFill>
                  <a:schemeClr val="tx1">
                    <a:lumMod val="75000"/>
                    <a:lumOff val="25000"/>
                  </a:schemeClr>
                </a:solidFill>
                <a:latin typeface="微软雅黑" panose="020B0503020204020204" pitchFamily="34" charset="-122"/>
                <a:ea typeface="微软雅黑" panose="020B0503020204020204" pitchFamily="34" charset="-122"/>
              </a:rPr>
              <a:t>凡不符合片区入学条件住房的应入学学生，待片区范围内符合入学条件住房的应入学学生招收完毕后，依据学校空余学位情况，参与摇号入学，未摇准的按照相对就近的原则，由教育局统筹进行分配。</a:t>
            </a:r>
            <a:endParaRPr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0" y="1278890"/>
            <a:ext cx="13001625" cy="5212715"/>
          </a:xfrm>
          <a:prstGeom prst="rect">
            <a:avLst/>
          </a:prstGeom>
        </p:spPr>
      </p:pic>
      <p:grpSp>
        <p:nvGrpSpPr>
          <p:cNvPr id="2" name="组合 1"/>
          <p:cNvGrpSpPr/>
          <p:nvPr/>
        </p:nvGrpSpPr>
        <p:grpSpPr>
          <a:xfrm>
            <a:off x="306705" y="301625"/>
            <a:ext cx="11929745" cy="1382841"/>
            <a:chOff x="755" y="293"/>
            <a:chExt cx="18787" cy="175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604559"/>
                <a:ext cx="808990" cy="747744"/>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8</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206" y="546"/>
              <a:ext cx="16336" cy="996"/>
            </a:xfrm>
            <a:prstGeom prst="rect">
              <a:avLst/>
            </a:prstGeom>
          </p:spPr>
          <p:txBody>
            <a:bodyPr wrap="square">
              <a:spAutoFit/>
            </a:bodyPr>
            <a:p>
              <a:pPr algn="ctr" fontAlgn="auto">
                <a:lnSpc>
                  <a:spcPts val="5400"/>
                </a:lnSpc>
              </a:pPr>
              <a:r>
                <a:rPr lang="zh-CN" altLang="en-US" sz="4400" dirty="0">
                  <a:solidFill>
                    <a:schemeClr val="tx1">
                      <a:lumMod val="95000"/>
                      <a:lumOff val="5000"/>
                    </a:schemeClr>
                  </a:solidFill>
                  <a:latin typeface="微软雅黑" panose="020B0503020204020204" pitchFamily="34" charset="-122"/>
                  <a:ea typeface="微软雅黑" panose="020B0503020204020204" pitchFamily="34" charset="-122"/>
                </a:rPr>
                <a:t>不符合片区内住房的应入学学生怎么安置？ </a:t>
              </a:r>
              <a:endParaRPr lang="zh-CN" altLang="en-US" sz="4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advTm="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0"/>
            <a:ext cx="12192000" cy="6858000"/>
            <a:chOff x="0" y="0"/>
            <a:chExt cx="9144000" cy="514350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34" y="3734589"/>
              <a:ext cx="4016932" cy="1341009"/>
            </a:xfrm>
            <a:prstGeom prst="rect">
              <a:avLst/>
            </a:prstGeom>
          </p:spPr>
        </p:pic>
      </p:grpSp>
      <p:grpSp>
        <p:nvGrpSpPr>
          <p:cNvPr id="2" name="组合 1"/>
          <p:cNvGrpSpPr/>
          <p:nvPr/>
        </p:nvGrpSpPr>
        <p:grpSpPr>
          <a:xfrm>
            <a:off x="306705" y="301625"/>
            <a:ext cx="7157085" cy="1382841"/>
            <a:chOff x="755" y="293"/>
            <a:chExt cx="11271" cy="175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604559"/>
                <a:ext cx="808990" cy="747744"/>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9</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3394" y="647"/>
              <a:ext cx="8632" cy="996"/>
            </a:xfrm>
            <a:prstGeom prst="rect">
              <a:avLst/>
            </a:prstGeom>
          </p:spPr>
          <p:txBody>
            <a:bodyPr wrap="square">
              <a:spAutoFit/>
            </a:bodyPr>
            <a:p>
              <a:pPr algn="ctr" fontAlgn="auto">
                <a:lnSpc>
                  <a:spcPts val="5400"/>
                </a:lnSpc>
              </a:pPr>
              <a:r>
                <a:rPr lang="zh-CN" altLang="en-US" sz="4400" dirty="0">
                  <a:solidFill>
                    <a:schemeClr val="tx1">
                      <a:lumMod val="95000"/>
                      <a:lumOff val="5000"/>
                    </a:schemeClr>
                  </a:solidFill>
                  <a:latin typeface="微软雅黑" panose="020B0503020204020204" pitchFamily="34" charset="-122"/>
                  <a:ea typeface="微软雅黑" panose="020B0503020204020204" pitchFamily="34" charset="-122"/>
                </a:rPr>
                <a:t>租住户能入学报名吗？ </a:t>
              </a:r>
              <a:endParaRPr lang="zh-CN" altLang="en-US" sz="4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1607820" y="1431290"/>
            <a:ext cx="10084435" cy="3599815"/>
          </a:xfrm>
          <a:prstGeom prst="rect">
            <a:avLst/>
          </a:prstGeom>
          <a:noFill/>
        </p:spPr>
        <p:txBody>
          <a:bodyPr wrap="square" rtlCol="0">
            <a:spAutoFit/>
          </a:bodyPr>
          <a:p>
            <a:pPr fontAlgn="auto">
              <a:lnSpc>
                <a:spcPts val="4560"/>
              </a:lnSpc>
            </a:pPr>
            <a:r>
              <a:rPr lang="en-US" altLang="zh-CN" sz="2800"/>
              <a:t>    </a:t>
            </a:r>
            <a:r>
              <a:rPr lang="zh-CN" altLang="en-US" sz="2800"/>
              <a:t>租住户能入学报名，以出租房作为入学条件的学生，租住房屋时间需满1年以上（即2019年6月30日之前租住的房屋），学生监护人在利通区内名下无任何房产备案信息，需提供不动产登记中心出具的无房证明，利通区户籍内的租住户需提供学生监护人工作单位证明，利通区户籍外的租住户需提供居住证。所有出租户经入户核实后，方能以出租房作为入学依据。</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7420" y="5169405"/>
            <a:ext cx="7729744" cy="1688595"/>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82" y="4166299"/>
            <a:ext cx="501768" cy="535048"/>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032" y="330786"/>
            <a:ext cx="737973" cy="1015626"/>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031" y="3189958"/>
            <a:ext cx="5901967" cy="4215010"/>
          </a:xfrm>
          <a:prstGeom prst="rect">
            <a:avLst/>
          </a:prstGeom>
        </p:spPr>
      </p:pic>
      <p:grpSp>
        <p:nvGrpSpPr>
          <p:cNvPr id="2" name="组合 1"/>
          <p:cNvGrpSpPr/>
          <p:nvPr/>
        </p:nvGrpSpPr>
        <p:grpSpPr>
          <a:xfrm>
            <a:off x="306705" y="301625"/>
            <a:ext cx="11250930" cy="1382841"/>
            <a:chOff x="755" y="293"/>
            <a:chExt cx="17718" cy="175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617574" y="2604559"/>
                <a:ext cx="808990" cy="747744"/>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10</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3394" y="647"/>
              <a:ext cx="15079" cy="996"/>
            </a:xfrm>
            <a:prstGeom prst="rect">
              <a:avLst/>
            </a:prstGeom>
          </p:spPr>
          <p:txBody>
            <a:bodyPr wrap="square">
              <a:spAutoFit/>
            </a:bodyPr>
            <a:p>
              <a:pPr algn="ctr" fontAlgn="auto">
                <a:lnSpc>
                  <a:spcPts val="5400"/>
                </a:lnSpc>
              </a:pPr>
              <a:r>
                <a:rPr lang="zh-CN" altLang="en-US" sz="4400" dirty="0">
                  <a:solidFill>
                    <a:schemeClr val="tx1">
                      <a:lumMod val="95000"/>
                      <a:lumOff val="5000"/>
                    </a:schemeClr>
                  </a:solidFill>
                  <a:latin typeface="微软雅黑" panose="020B0503020204020204" pitchFamily="34" charset="-122"/>
                  <a:ea typeface="微软雅黑" panose="020B0503020204020204" pitchFamily="34" charset="-122"/>
                </a:rPr>
                <a:t>符合租住条件的能在片区学校入学吗？ </a:t>
              </a:r>
              <a:endParaRPr lang="zh-CN" altLang="en-US" sz="4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2387600" y="1789430"/>
            <a:ext cx="9169400" cy="2686685"/>
          </a:xfrm>
          <a:prstGeom prst="rect">
            <a:avLst/>
          </a:prstGeom>
          <a:noFill/>
        </p:spPr>
        <p:txBody>
          <a:bodyPr wrap="square" rtlCol="0">
            <a:spAutoFit/>
          </a:bodyPr>
          <a:p>
            <a:pPr fontAlgn="auto">
              <a:lnSpc>
                <a:spcPts val="5060"/>
              </a:lnSpc>
            </a:pPr>
            <a:r>
              <a:rPr lang="en-US" altLang="zh-CN" sz="2800"/>
              <a:t>    </a:t>
            </a:r>
            <a:r>
              <a:rPr lang="zh-CN" altLang="en-US" sz="2800"/>
              <a:t>符合以出租房作为新生入学依据的学生，待片区范围内符合入学条件的应入学学生招收完毕后，依据学校空余学位情况，参与摇号入学，未摇准的按照相对就近的原则，由教育局统筹进行分配。</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文本框 9"/>
          <p:cNvSpPr txBox="1"/>
          <p:nvPr/>
        </p:nvSpPr>
        <p:spPr>
          <a:xfrm>
            <a:off x="765560" y="1552186"/>
            <a:ext cx="11060430" cy="5028565"/>
          </a:xfrm>
          <a:prstGeom prst="rect">
            <a:avLst/>
          </a:prstGeom>
          <a:noFill/>
        </p:spPr>
        <p:txBody>
          <a:bodyPr wrap="square" rtlCol="0">
            <a:spAutoFit/>
          </a:bodyPr>
          <a:lstStyle/>
          <a:p>
            <a:pPr algn="l" fontAlgn="auto">
              <a:lnSpc>
                <a:spcPts val="3500"/>
              </a:lnSpc>
            </a:pPr>
            <a:r>
              <a:rPr sz="2400" dirty="0">
                <a:solidFill>
                  <a:srgbClr val="0B2260"/>
                </a:solidFill>
                <a:latin typeface="微软雅黑" panose="020B0503020204020204" pitchFamily="34" charset="-122"/>
                <a:ea typeface="微软雅黑" panose="020B0503020204020204" pitchFamily="34" charset="-122"/>
              </a:rPr>
              <a:t>（1）商品房。提供房产证、不动产证，2020年的采暖或水、电、气等生活票据（近3个月）至少两种；没有办理房产证的提供不动产中心备案的购房合同。</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500"/>
              </a:lnSpc>
            </a:pPr>
            <a:r>
              <a:rPr sz="2400" dirty="0">
                <a:solidFill>
                  <a:srgbClr val="0B2260"/>
                </a:solidFill>
                <a:latin typeface="微软雅黑" panose="020B0503020204020204" pitchFamily="34" charset="-122"/>
                <a:ea typeface="微软雅黑" panose="020B0503020204020204" pitchFamily="34" charset="-122"/>
              </a:rPr>
              <a:t>（2）小产权房。提供拆迁协议或公证书，及2020年的采暖或水、电、气等生活票据（近3个月）至少两种。未经公证的小产权房提供2020年当年生活票据及以前的生活票据共同作为印证。</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500"/>
              </a:lnSpc>
            </a:pPr>
            <a:r>
              <a:rPr sz="2400" dirty="0">
                <a:solidFill>
                  <a:srgbClr val="0B2260"/>
                </a:solidFill>
                <a:latin typeface="微软雅黑" panose="020B0503020204020204" pitchFamily="34" charset="-122"/>
                <a:ea typeface="微软雅黑" panose="020B0503020204020204" pitchFamily="34" charset="-122"/>
              </a:rPr>
              <a:t>（3）公租房、廉租房。提供公租房、廉租房证，及2020年的采暖或水、电、气等生活票据（近3个月）至少两种。</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500"/>
              </a:lnSpc>
            </a:pPr>
            <a:r>
              <a:rPr sz="2400" dirty="0">
                <a:solidFill>
                  <a:srgbClr val="0B2260"/>
                </a:solidFill>
                <a:latin typeface="微软雅黑" panose="020B0503020204020204" pitchFamily="34" charset="-122"/>
                <a:ea typeface="微软雅黑" panose="020B0503020204020204" pitchFamily="34" charset="-122"/>
              </a:rPr>
              <a:t>（4）自建房。提供宅基地证，2020年采暖或水、电、气等生活票据（近3个月）至少两种</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500"/>
              </a:lnSpc>
            </a:pPr>
            <a:r>
              <a:rPr sz="2400" dirty="0">
                <a:solidFill>
                  <a:srgbClr val="0B2260"/>
                </a:solidFill>
                <a:latin typeface="微软雅黑" panose="020B0503020204020204" pitchFamily="34" charset="-122"/>
                <a:ea typeface="微软雅黑" panose="020B0503020204020204" pitchFamily="34" charset="-122"/>
              </a:rPr>
              <a:t>（5）租住房。提供不动产登记中心出具的无房证明，提供居住证（利通区户籍外的）、租房合同，及2020年采暖或水、电、气等生活票据（近3个月）至少两种。</a:t>
            </a:r>
            <a:endParaRPr sz="2400" dirty="0">
              <a:solidFill>
                <a:srgbClr val="0B226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3075" y="-190500"/>
            <a:ext cx="2828925" cy="2020570"/>
          </a:xfrm>
          <a:prstGeom prst="rect">
            <a:avLst/>
          </a:prstGeom>
        </p:spPr>
      </p:pic>
      <p:grpSp>
        <p:nvGrpSpPr>
          <p:cNvPr id="2" name="组合 1"/>
          <p:cNvGrpSpPr/>
          <p:nvPr/>
        </p:nvGrpSpPr>
        <p:grpSpPr>
          <a:xfrm>
            <a:off x="479425" y="0"/>
            <a:ext cx="8623935" cy="1287779"/>
            <a:chOff x="755" y="23"/>
            <a:chExt cx="13581" cy="202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sz="4000" b="1" dirty="0">
                    <a:solidFill>
                      <a:schemeClr val="bg1"/>
                    </a:solidFill>
                    <a:latin typeface="微软雅黑" panose="020B0503020204020204" pitchFamily="34" charset="-122"/>
                    <a:ea typeface="微软雅黑" panose="020B0503020204020204" pitchFamily="34" charset="-122"/>
                  </a:rPr>
                  <a:t>11</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3248" y="23"/>
              <a:ext cx="110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房屋认定要提交哪些资料？</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本框 20"/>
          <p:cNvSpPr txBox="1"/>
          <p:nvPr/>
        </p:nvSpPr>
        <p:spPr>
          <a:xfrm>
            <a:off x="843915" y="1459230"/>
            <a:ext cx="7859395" cy="3969385"/>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sz="2800" dirty="0">
                <a:solidFill>
                  <a:schemeClr val="tx1">
                    <a:lumMod val="75000"/>
                    <a:lumOff val="25000"/>
                  </a:schemeClr>
                </a:solidFill>
                <a:latin typeface="微软雅黑" panose="020B0503020204020204" pitchFamily="34" charset="-122"/>
                <a:ea typeface="微软雅黑" panose="020B0503020204020204" pitchFamily="34" charset="-122"/>
              </a:rPr>
              <a:t>户籍只是验证应入学学生和房屋持有人之间是否为监护关系。</a:t>
            </a:r>
            <a:endParaRPr sz="2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sz="2800" dirty="0">
                <a:solidFill>
                  <a:schemeClr val="tx1">
                    <a:lumMod val="75000"/>
                    <a:lumOff val="25000"/>
                  </a:schemeClr>
                </a:solidFill>
                <a:latin typeface="微软雅黑" panose="020B0503020204020204" pitchFamily="34" charset="-122"/>
                <a:ea typeface="微软雅黑" panose="020B0503020204020204" pitchFamily="34" charset="-122"/>
              </a:rPr>
              <a:t>（1）房产持有人和应入学学生在同一户口本上的，只提供户口本。</a:t>
            </a:r>
            <a:endParaRPr sz="2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sz="2800" dirty="0">
                <a:solidFill>
                  <a:schemeClr val="tx1">
                    <a:lumMod val="75000"/>
                    <a:lumOff val="25000"/>
                  </a:schemeClr>
                </a:solidFill>
                <a:latin typeface="微软雅黑" panose="020B0503020204020204" pitchFamily="34" charset="-122"/>
                <a:ea typeface="微软雅黑" panose="020B0503020204020204" pitchFamily="34" charset="-122"/>
              </a:rPr>
              <a:t>（2）房产持有人和应入学学生不在同一户口本上的，需提供户口本、出生证、监护人结婚证。</a:t>
            </a:r>
            <a:endParaRPr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92745" y="897890"/>
            <a:ext cx="4401820" cy="440182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339" y="5366471"/>
            <a:ext cx="7729744" cy="1688595"/>
          </a:xfrm>
          <a:prstGeom prst="rect">
            <a:avLst/>
          </a:prstGeom>
        </p:spPr>
      </p:pic>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4515"/>
            <a:ext cx="875571" cy="826828"/>
          </a:xfrm>
          <a:prstGeom prst="rect">
            <a:avLst/>
          </a:prstGeom>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032" y="330786"/>
            <a:ext cx="737973" cy="1015626"/>
          </a:xfrm>
          <a:prstGeom prst="rect">
            <a:avLst/>
          </a:prstGeom>
        </p:spPr>
      </p:pic>
      <p:grpSp>
        <p:nvGrpSpPr>
          <p:cNvPr id="2" name="组合 1"/>
          <p:cNvGrpSpPr/>
          <p:nvPr/>
        </p:nvGrpSpPr>
        <p:grpSpPr>
          <a:xfrm>
            <a:off x="479425" y="0"/>
            <a:ext cx="8623935" cy="1287779"/>
            <a:chOff x="755" y="23"/>
            <a:chExt cx="13581" cy="202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617574" y="2513866"/>
                <a:ext cx="808990" cy="926260"/>
              </a:xfrm>
              <a:prstGeom prst="rect">
                <a:avLst/>
              </a:prstGeom>
              <a:noFill/>
            </p:spPr>
            <p:txBody>
              <a:bodyPr wrap="square" rtlCol="0">
                <a:spAutoFit/>
              </a:bodyPr>
              <a:p>
                <a:r>
                  <a:rPr lang="en-US" sz="4000" b="1" dirty="0">
                    <a:solidFill>
                      <a:schemeClr val="bg1"/>
                    </a:solidFill>
                    <a:latin typeface="微软雅黑" panose="020B0503020204020204" pitchFamily="34" charset="-122"/>
                    <a:ea typeface="微软雅黑" panose="020B0503020204020204" pitchFamily="34" charset="-122"/>
                  </a:rPr>
                  <a:t>12</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248" y="23"/>
              <a:ext cx="110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户籍认定要提交哪些资料？</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advTm="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7925" y="1033780"/>
            <a:ext cx="9899650" cy="5701030"/>
          </a:xfrm>
          <a:prstGeom prst="rect">
            <a:avLst/>
          </a:prstGeom>
        </p:spPr>
      </p:pic>
      <p:sp>
        <p:nvSpPr>
          <p:cNvPr id="21" name="文本框 20"/>
          <p:cNvSpPr txBox="1"/>
          <p:nvPr/>
        </p:nvSpPr>
        <p:spPr>
          <a:xfrm>
            <a:off x="3991610" y="2442845"/>
            <a:ext cx="6562090" cy="2676525"/>
          </a:xfrm>
          <a:prstGeom prst="rect">
            <a:avLst/>
          </a:prstGeom>
          <a:noFill/>
        </p:spPr>
        <p:txBody>
          <a:bodyPr wrap="square" rtlCol="0">
            <a:spAutoFit/>
          </a:bodyPr>
          <a:lstStyle/>
          <a:p>
            <a:pPr indent="0">
              <a:lnSpc>
                <a:spcPct val="150000"/>
              </a:lnSpc>
              <a:buFont typeface="Wingdings" panose="05000000000000000000" pitchFamily="2" charset="2"/>
              <a:buNone/>
            </a:pP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利通区实行以房入学政策，只要在城区符合住房条件的都可以在利通区报名入学，户籍只是验证应入学学生和房屋持有人之间是否为监护关系。</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 y="4085590"/>
            <a:ext cx="1866900" cy="2235200"/>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4515"/>
            <a:ext cx="875571" cy="826828"/>
          </a:xfrm>
          <a:prstGeom prst="rect">
            <a:avLst/>
          </a:prstGeom>
        </p:spPr>
      </p:pic>
      <p:grpSp>
        <p:nvGrpSpPr>
          <p:cNvPr id="2" name="组合 1"/>
          <p:cNvGrpSpPr/>
          <p:nvPr/>
        </p:nvGrpSpPr>
        <p:grpSpPr>
          <a:xfrm>
            <a:off x="479425" y="80645"/>
            <a:ext cx="10296525" cy="1207134"/>
            <a:chOff x="755" y="150"/>
            <a:chExt cx="16215" cy="1901"/>
          </a:xfrm>
        </p:grpSpPr>
        <p:grpSp>
          <p:nvGrpSpPr>
            <p:cNvPr id="3" name="组合 2"/>
            <p:cNvGrpSpPr/>
            <p:nvPr/>
          </p:nvGrpSpPr>
          <p:grpSpPr>
            <a:xfrm>
              <a:off x="755" y="293"/>
              <a:ext cx="2176" cy="1758"/>
              <a:chOff x="1330960" y="2310098"/>
              <a:chExt cx="1381760" cy="1463040"/>
            </a:xfrm>
          </p:grpSpPr>
          <p:sp>
            <p:nvSpPr>
              <p:cNvPr id="5"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sz="4000" b="1" dirty="0">
                    <a:solidFill>
                      <a:schemeClr val="bg1"/>
                    </a:solidFill>
                    <a:latin typeface="微软雅黑" panose="020B0503020204020204" pitchFamily="34" charset="-122"/>
                    <a:ea typeface="微软雅黑" panose="020B0503020204020204" pitchFamily="34" charset="-122"/>
                  </a:rPr>
                  <a:t>13</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182" y="150"/>
              <a:ext cx="137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户籍不在利通区的能报名入学吗？</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advTm="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grpSp>
        <p:nvGrpSpPr>
          <p:cNvPr id="135" name="Group 3"/>
          <p:cNvGrpSpPr/>
          <p:nvPr/>
        </p:nvGrpSpPr>
        <p:grpSpPr>
          <a:xfrm>
            <a:off x="880745" y="2179955"/>
            <a:ext cx="2549525" cy="2966085"/>
            <a:chOff x="4222570" y="3268989"/>
            <a:chExt cx="3746861" cy="3515306"/>
          </a:xfrm>
          <a:scene3d>
            <a:camera prst="orthographicFront">
              <a:rot lat="0" lon="0" rev="0"/>
            </a:camera>
            <a:lightRig rig="contrasting" dir="t">
              <a:rot lat="0" lon="0" rev="7800000"/>
            </a:lightRig>
          </a:scene3d>
        </p:grpSpPr>
        <p:pic>
          <p:nvPicPr>
            <p:cNvPr id="136"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a:effectLst/>
            <a:sp3d>
              <a:bevelT w="139700" h="139700"/>
            </a:sp3d>
          </p:spPr>
        </p:pic>
        <p:grpSp>
          <p:nvGrpSpPr>
            <p:cNvPr id="137" name="Group 7"/>
            <p:cNvGrpSpPr/>
            <p:nvPr/>
          </p:nvGrpSpPr>
          <p:grpSpPr>
            <a:xfrm>
              <a:off x="4640809" y="3702483"/>
              <a:ext cx="3029172" cy="1710230"/>
              <a:chOff x="4640809" y="3464358"/>
              <a:chExt cx="3029172" cy="1710230"/>
            </a:xfrm>
          </p:grpSpPr>
          <p:sp>
            <p:nvSpPr>
              <p:cNvPr id="138" name="Rectangle 44"/>
              <p:cNvSpPr>
                <a:spLocks noChangeArrowheads="1"/>
              </p:cNvSpPr>
              <p:nvPr/>
            </p:nvSpPr>
            <p:spPr bwMode="auto">
              <a:xfrm>
                <a:off x="4640809" y="3464358"/>
                <a:ext cx="3029172" cy="1710230"/>
              </a:xfrm>
              <a:prstGeom prst="rect">
                <a:avLst/>
              </a:prstGeom>
              <a:solidFill>
                <a:srgbClr val="0BD0D9"/>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9" name="Freeform 46"/>
              <p:cNvSpPr/>
              <p:nvPr/>
            </p:nvSpPr>
            <p:spPr bwMode="auto">
              <a:xfrm>
                <a:off x="4640809" y="3464358"/>
                <a:ext cx="3029172" cy="1710230"/>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ysClr val="window" lastClr="FFFFFF">
                  <a:alpha val="25000"/>
                </a:sysClr>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140" name="Freeform 51"/>
          <p:cNvSpPr>
            <a:spLocks noEditPoints="1"/>
          </p:cNvSpPr>
          <p:nvPr/>
        </p:nvSpPr>
        <p:spPr bwMode="auto">
          <a:xfrm>
            <a:off x="1752675" y="2853164"/>
            <a:ext cx="887295" cy="888128"/>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47"/>
          <p:cNvSpPr/>
          <p:nvPr/>
        </p:nvSpPr>
        <p:spPr bwMode="auto">
          <a:xfrm>
            <a:off x="1294560" y="305886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3287395" y="2515870"/>
            <a:ext cx="1593850" cy="1041400"/>
            <a:chOff x="7001" y="3915"/>
            <a:chExt cx="2510" cy="1640"/>
          </a:xfrm>
        </p:grpSpPr>
        <p:grpSp>
          <p:nvGrpSpPr>
            <p:cNvPr id="147" name="Group 17"/>
            <p:cNvGrpSpPr/>
            <p:nvPr/>
          </p:nvGrpSpPr>
          <p:grpSpPr>
            <a:xfrm>
              <a:off x="7001" y="3915"/>
              <a:ext cx="2080" cy="1641"/>
              <a:chOff x="8162926" y="4165600"/>
              <a:chExt cx="1482725" cy="1169988"/>
            </a:xfrm>
            <a:solidFill>
              <a:srgbClr val="FFC000"/>
            </a:solidFill>
            <a:scene3d>
              <a:camera prst="orthographicFront">
                <a:rot lat="0" lon="0" rev="0"/>
              </a:camera>
              <a:lightRig rig="glow" dir="t">
                <a:rot lat="0" lon="0" rev="4800000"/>
              </a:lightRig>
            </a:scene3d>
          </p:grpSpPr>
          <p:sp>
            <p:nvSpPr>
              <p:cNvPr id="148"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Oval 21"/>
              <p:cNvSpPr>
                <a:spLocks noChangeArrowheads="1"/>
              </p:cNvSpPr>
              <p:nvPr/>
            </p:nvSpPr>
            <p:spPr bwMode="auto">
              <a:xfrm>
                <a:off x="8615363" y="4308475"/>
                <a:ext cx="889000"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5" name="Group 45"/>
            <p:cNvGrpSpPr/>
            <p:nvPr/>
          </p:nvGrpSpPr>
          <p:grpSpPr>
            <a:xfrm>
              <a:off x="9075" y="4057"/>
              <a:ext cx="437" cy="436"/>
              <a:chOff x="2138511" y="2464802"/>
              <a:chExt cx="354012" cy="352956"/>
            </a:xfrm>
            <a:solidFill>
              <a:srgbClr val="009DD9"/>
            </a:solidFill>
          </p:grpSpPr>
          <p:sp>
            <p:nvSpPr>
              <p:cNvPr id="176"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7"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91" name="Group 61"/>
            <p:cNvGrpSpPr/>
            <p:nvPr/>
          </p:nvGrpSpPr>
          <p:grpSpPr>
            <a:xfrm>
              <a:off x="7966" y="4534"/>
              <a:ext cx="584" cy="402"/>
              <a:chOff x="3175" y="4763"/>
              <a:chExt cx="3130550" cy="2157412"/>
            </a:xfrm>
            <a:solidFill>
              <a:sysClr val="window" lastClr="FFFFFF"/>
            </a:solidFill>
            <a:effectLst>
              <a:outerShdw blurRad="50800" dist="38100" algn="l" rotWithShape="0">
                <a:prstClr val="black">
                  <a:alpha val="40000"/>
                </a:prstClr>
              </a:outerShdw>
            </a:effectLst>
          </p:grpSpPr>
          <p:sp>
            <p:nvSpPr>
              <p:cNvPr id="192"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3"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4"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5"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6"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534670" y="621030"/>
            <a:ext cx="11452225" cy="1246504"/>
            <a:chOff x="755" y="88"/>
            <a:chExt cx="18035" cy="1963"/>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14</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026" y="88"/>
              <a:ext cx="15764" cy="1888"/>
            </a:xfrm>
            <a:prstGeom prst="rect">
              <a:avLst/>
            </a:prstGeom>
          </p:spPr>
          <p:txBody>
            <a:bodyPr wrap="non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2020年一年级新生什么时候审核相关资料？</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5019675" y="1851025"/>
            <a:ext cx="6580505" cy="3335655"/>
          </a:xfrm>
          <a:prstGeom prst="rect">
            <a:avLst/>
          </a:prstGeom>
          <a:noFill/>
        </p:spPr>
        <p:txBody>
          <a:bodyPr wrap="square" rtlCol="0">
            <a:spAutoFit/>
          </a:bodyPr>
          <a:p>
            <a:pPr fontAlgn="auto">
              <a:lnSpc>
                <a:spcPts val="5060"/>
              </a:lnSpc>
            </a:pPr>
            <a:r>
              <a:rPr lang="en-US" altLang="zh-CN" sz="2800"/>
              <a:t>    </a:t>
            </a:r>
            <a:r>
              <a:rPr lang="zh-CN" altLang="en-US" sz="2800"/>
              <a:t>网上登记报名成功的监护人会收到审核资料短信，根据短信提示，携带相关审核资料在规定时间内到规定地点进行现场审核（温馨提示：填报信息中所留的手机号码要能正常收到短信）。</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本框 20"/>
          <p:cNvSpPr txBox="1"/>
          <p:nvPr/>
        </p:nvSpPr>
        <p:spPr>
          <a:xfrm>
            <a:off x="1143635" y="2073275"/>
            <a:ext cx="10575290" cy="3969385"/>
          </a:xfrm>
          <a:prstGeom prst="rect">
            <a:avLst/>
          </a:prstGeom>
          <a:noFill/>
        </p:spPr>
        <p:txBody>
          <a:bodyPr wrap="square" rtlCol="0">
            <a:spAutoFit/>
          </a:bodyPr>
          <a:lstStyle/>
          <a:p>
            <a:pPr indent="0">
              <a:lnSpc>
                <a:spcPct val="150000"/>
              </a:lnSpc>
              <a:buFont typeface="Wingdings" panose="05000000000000000000" pitchFamily="2" charset="2"/>
              <a:buNone/>
            </a:pPr>
            <a:r>
              <a:rPr lang="en-US" sz="2800" dirty="0">
                <a:solidFill>
                  <a:schemeClr val="tx1">
                    <a:lumMod val="75000"/>
                    <a:lumOff val="25000"/>
                  </a:schemeClr>
                </a:solidFill>
                <a:latin typeface="微软雅黑" panose="020B0503020204020204" pitchFamily="34" charset="-122"/>
                <a:ea typeface="微软雅黑" panose="020B0503020204020204" pitchFamily="34" charset="-122"/>
              </a:rPr>
              <a:t>       </a:t>
            </a:r>
            <a:r>
              <a:rPr sz="2800" dirty="0">
                <a:solidFill>
                  <a:schemeClr val="tx1">
                    <a:lumMod val="75000"/>
                    <a:lumOff val="25000"/>
                  </a:schemeClr>
                </a:solidFill>
                <a:latin typeface="微软雅黑" panose="020B0503020204020204" pitchFamily="34" charset="-122"/>
                <a:ea typeface="微软雅黑" panose="020B0503020204020204" pitchFamily="34" charset="-122"/>
              </a:rPr>
              <a:t>小学新生入学片区不是固定不变的。小学入学片区是根据每年每所学校招生能力和招生对象摸底人数，确定各学校招生规模(招生计划)和招生片区，安排辖区内符合条件适龄儿童少年相对就近入学。教育局每年根据生源分布和学校招生能力情况，依据招生平台线上报名和最终核定入学人数，对学校招生片区实行动态管理，适时合理地进行小范围调整，确保各学校服务范围内生源相对均衡。</a:t>
            </a:r>
            <a:endParaRPr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644515"/>
            <a:ext cx="875571" cy="826828"/>
          </a:xfrm>
          <a:prstGeom prst="rect">
            <a:avLst/>
          </a:prstGeom>
        </p:spPr>
      </p:pic>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032" y="330786"/>
            <a:ext cx="737973" cy="1015626"/>
          </a:xfrm>
          <a:prstGeom prst="rect">
            <a:avLst/>
          </a:prstGeom>
        </p:spPr>
      </p:pic>
      <p:grpSp>
        <p:nvGrpSpPr>
          <p:cNvPr id="2" name="组合 1"/>
          <p:cNvGrpSpPr/>
          <p:nvPr/>
        </p:nvGrpSpPr>
        <p:grpSpPr>
          <a:xfrm>
            <a:off x="479425" y="171450"/>
            <a:ext cx="9482455" cy="1822449"/>
            <a:chOff x="755" y="293"/>
            <a:chExt cx="14933" cy="2870"/>
          </a:xfrm>
        </p:grpSpPr>
        <p:grpSp>
          <p:nvGrpSpPr>
            <p:cNvPr id="3" name="组合 2"/>
            <p:cNvGrpSpPr/>
            <p:nvPr/>
          </p:nvGrpSpPr>
          <p:grpSpPr>
            <a:xfrm>
              <a:off x="755" y="539"/>
              <a:ext cx="2176" cy="2113"/>
              <a:chOff x="1330960" y="2514698"/>
              <a:chExt cx="1381760" cy="1758479"/>
            </a:xfrm>
          </p:grpSpPr>
          <p:sp>
            <p:nvSpPr>
              <p:cNvPr id="4" name="矩形: 圆角 11"/>
              <p:cNvSpPr/>
              <p:nvPr/>
            </p:nvSpPr>
            <p:spPr>
              <a:xfrm>
                <a:off x="1330960" y="2514698"/>
                <a:ext cx="1381760" cy="1758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617574" y="2923318"/>
                <a:ext cx="808990" cy="926260"/>
              </a:xfrm>
              <a:prstGeom prst="rect">
                <a:avLst/>
              </a:prstGeom>
              <a:noFill/>
            </p:spPr>
            <p:txBody>
              <a:bodyPr wrap="square" rtlCol="0">
                <a:spAutoFit/>
              </a:bodyPr>
              <a:p>
                <a:r>
                  <a:rPr lang="en-US" sz="4000" b="1" dirty="0">
                    <a:solidFill>
                      <a:schemeClr val="bg1"/>
                    </a:solidFill>
                    <a:latin typeface="微软雅黑" panose="020B0503020204020204" pitchFamily="34" charset="-122"/>
                    <a:ea typeface="微软雅黑" panose="020B0503020204020204" pitchFamily="34" charset="-122"/>
                  </a:rPr>
                  <a:t>15</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265" y="293"/>
              <a:ext cx="12423" cy="2870"/>
            </a:xfrm>
            <a:prstGeom prst="rect">
              <a:avLst/>
            </a:prstGeom>
          </p:spPr>
          <p:txBody>
            <a:bodyPr wrap="none">
              <a:spAutoFit/>
            </a:bodyPr>
            <a:p>
              <a:pPr algn="l" fontAlgn="auto">
                <a:lnSpc>
                  <a:spcPts val="4500"/>
                </a:lnSpc>
              </a:pP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小学新生入学片区是固定的吗?</a:t>
              </a:r>
              <a:endPar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endParaRPr>
            </a:p>
            <a:p>
              <a:pPr algn="l" fontAlgn="auto">
                <a:lnSpc>
                  <a:spcPts val="4500"/>
                </a:lnSpc>
              </a:pPr>
              <a:endPar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endParaRPr>
            </a:p>
            <a:p>
              <a:pPr algn="l" fontAlgn="auto">
                <a:lnSpc>
                  <a:spcPts val="4500"/>
                </a:lnSpc>
              </a:pP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入学片区是怎么划定的?</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advTm="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本框 20"/>
          <p:cNvSpPr txBox="1"/>
          <p:nvPr/>
        </p:nvSpPr>
        <p:spPr>
          <a:xfrm>
            <a:off x="1143635" y="2073275"/>
            <a:ext cx="10575290" cy="3322955"/>
          </a:xfrm>
          <a:prstGeom prst="rect">
            <a:avLst/>
          </a:prstGeom>
          <a:noFill/>
        </p:spPr>
        <p:txBody>
          <a:bodyPr wrap="square" rtlCol="0">
            <a:spAutoFit/>
          </a:bodyPr>
          <a:lstStyle/>
          <a:p>
            <a:pPr indent="0">
              <a:lnSpc>
                <a:spcPct val="150000"/>
              </a:lnSpc>
              <a:buFont typeface="Wingdings" panose="05000000000000000000" pitchFamily="2" charset="2"/>
              <a:buNone/>
            </a:pPr>
            <a:r>
              <a:rPr lang="en-US" sz="2800" dirty="0">
                <a:solidFill>
                  <a:schemeClr val="tx1">
                    <a:lumMod val="75000"/>
                    <a:lumOff val="25000"/>
                  </a:schemeClr>
                </a:solidFill>
                <a:latin typeface="微软雅黑" panose="020B0503020204020204" pitchFamily="34" charset="-122"/>
                <a:ea typeface="微软雅黑" panose="020B0503020204020204" pitchFamily="34" charset="-122"/>
              </a:rPr>
              <a:t>       </a:t>
            </a:r>
            <a:r>
              <a:rPr sz="2800" dirty="0">
                <a:solidFill>
                  <a:schemeClr val="tx1">
                    <a:lumMod val="75000"/>
                    <a:lumOff val="25000"/>
                  </a:schemeClr>
                </a:solidFill>
                <a:latin typeface="微软雅黑" panose="020B0503020204020204" pitchFamily="34" charset="-122"/>
                <a:ea typeface="微软雅黑" panose="020B0503020204020204" pitchFamily="34" charset="-122"/>
              </a:rPr>
              <a:t>教育局对所有应入学学生相关资料审核后，由“利通区县域中小学招生转学服务平台”按照小学新生招生入学片区自动进行分配，并对每个应入学学生(家长)手机客户端发送入学通知书。应入学学生或家长持手机客户端接收的入学通知书，在规定时间，到相应学校报到，逾期未报到者，视为自动放弃入学资格。</a:t>
            </a:r>
            <a:endParaRPr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644515"/>
            <a:ext cx="875571" cy="826828"/>
          </a:xfrm>
          <a:prstGeom prst="rect">
            <a:avLst/>
          </a:prstGeom>
        </p:spPr>
      </p:pic>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032" y="330786"/>
            <a:ext cx="737973" cy="1015626"/>
          </a:xfrm>
          <a:prstGeom prst="rect">
            <a:avLst/>
          </a:prstGeom>
        </p:spPr>
      </p:pic>
      <p:grpSp>
        <p:nvGrpSpPr>
          <p:cNvPr id="2" name="组合 1"/>
          <p:cNvGrpSpPr/>
          <p:nvPr/>
        </p:nvGrpSpPr>
        <p:grpSpPr>
          <a:xfrm>
            <a:off x="479425" y="171450"/>
            <a:ext cx="10625455" cy="1822449"/>
            <a:chOff x="755" y="293"/>
            <a:chExt cx="16733" cy="2870"/>
          </a:xfrm>
        </p:grpSpPr>
        <p:grpSp>
          <p:nvGrpSpPr>
            <p:cNvPr id="3" name="组合 2"/>
            <p:cNvGrpSpPr/>
            <p:nvPr/>
          </p:nvGrpSpPr>
          <p:grpSpPr>
            <a:xfrm>
              <a:off x="755" y="293"/>
              <a:ext cx="2176" cy="2276"/>
              <a:chOff x="1330960" y="2310098"/>
              <a:chExt cx="1381760" cy="1894130"/>
            </a:xfrm>
          </p:grpSpPr>
          <p:sp>
            <p:nvSpPr>
              <p:cNvPr id="4" name="矩形: 圆角 11"/>
              <p:cNvSpPr/>
              <p:nvPr/>
            </p:nvSpPr>
            <p:spPr>
              <a:xfrm>
                <a:off x="1330960" y="2310098"/>
                <a:ext cx="1381760" cy="1894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576934" y="2748556"/>
                <a:ext cx="808990" cy="926260"/>
              </a:xfrm>
              <a:prstGeom prst="rect">
                <a:avLst/>
              </a:prstGeom>
              <a:noFill/>
            </p:spPr>
            <p:txBody>
              <a:bodyPr wrap="square" rtlCol="0">
                <a:spAutoFit/>
              </a:bodyPr>
              <a:p>
                <a:r>
                  <a:rPr lang="en-US" sz="4000" b="1" dirty="0">
                    <a:solidFill>
                      <a:schemeClr val="bg1"/>
                    </a:solidFill>
                    <a:latin typeface="微软雅黑" panose="020B0503020204020204" pitchFamily="34" charset="-122"/>
                    <a:ea typeface="微软雅黑" panose="020B0503020204020204" pitchFamily="34" charset="-122"/>
                  </a:rPr>
                  <a:t>16</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265" y="293"/>
              <a:ext cx="14223" cy="2870"/>
            </a:xfrm>
            <a:prstGeom prst="rect">
              <a:avLst/>
            </a:prstGeom>
          </p:spPr>
          <p:txBody>
            <a:bodyPr wrap="none">
              <a:spAutoFit/>
            </a:bodyPr>
            <a:p>
              <a:pPr algn="l" fontAlgn="auto">
                <a:lnSpc>
                  <a:spcPts val="4500"/>
                </a:lnSpc>
              </a:pP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怎么知道应入学学生所分配的学校?</a:t>
              </a:r>
              <a:endPar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endParaRPr>
            </a:p>
            <a:p>
              <a:pPr algn="l" fontAlgn="auto">
                <a:lnSpc>
                  <a:spcPts val="4500"/>
                </a:lnSpc>
              </a:pPr>
              <a:endPar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endParaRPr>
            </a:p>
            <a:p>
              <a:pPr algn="l" fontAlgn="auto">
                <a:lnSpc>
                  <a:spcPts val="4500"/>
                </a:lnSpc>
              </a:pP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怎么到学校报到？</a:t>
              </a:r>
              <a:endPar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advTm="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grpSp>
        <p:nvGrpSpPr>
          <p:cNvPr id="135" name="Group 3"/>
          <p:cNvGrpSpPr/>
          <p:nvPr/>
        </p:nvGrpSpPr>
        <p:grpSpPr>
          <a:xfrm>
            <a:off x="880745" y="2179955"/>
            <a:ext cx="2549525" cy="2966085"/>
            <a:chOff x="4222570" y="3268989"/>
            <a:chExt cx="3746861" cy="3515306"/>
          </a:xfrm>
          <a:scene3d>
            <a:camera prst="orthographicFront">
              <a:rot lat="0" lon="0" rev="0"/>
            </a:camera>
            <a:lightRig rig="contrasting" dir="t">
              <a:rot lat="0" lon="0" rev="7800000"/>
            </a:lightRig>
          </a:scene3d>
        </p:grpSpPr>
        <p:pic>
          <p:nvPicPr>
            <p:cNvPr id="136"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a:effectLst/>
            <a:sp3d>
              <a:bevelT w="139700" h="139700"/>
            </a:sp3d>
          </p:spPr>
        </p:pic>
        <p:grpSp>
          <p:nvGrpSpPr>
            <p:cNvPr id="137" name="Group 7"/>
            <p:cNvGrpSpPr/>
            <p:nvPr/>
          </p:nvGrpSpPr>
          <p:grpSpPr>
            <a:xfrm>
              <a:off x="4640809" y="3702483"/>
              <a:ext cx="3029172" cy="1710230"/>
              <a:chOff x="4640809" y="3464358"/>
              <a:chExt cx="3029172" cy="1710230"/>
            </a:xfrm>
          </p:grpSpPr>
          <p:sp>
            <p:nvSpPr>
              <p:cNvPr id="138" name="Rectangle 44"/>
              <p:cNvSpPr>
                <a:spLocks noChangeArrowheads="1"/>
              </p:cNvSpPr>
              <p:nvPr/>
            </p:nvSpPr>
            <p:spPr bwMode="auto">
              <a:xfrm>
                <a:off x="4640809" y="3464358"/>
                <a:ext cx="3029172" cy="1710230"/>
              </a:xfrm>
              <a:prstGeom prst="rect">
                <a:avLst/>
              </a:prstGeom>
              <a:solidFill>
                <a:srgbClr val="0BD0D9"/>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9" name="Freeform 46"/>
              <p:cNvSpPr/>
              <p:nvPr/>
            </p:nvSpPr>
            <p:spPr bwMode="auto">
              <a:xfrm>
                <a:off x="4640809" y="3464358"/>
                <a:ext cx="3029172" cy="1710230"/>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ysClr val="window" lastClr="FFFFFF">
                  <a:alpha val="25000"/>
                </a:sysClr>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140" name="Freeform 51"/>
          <p:cNvSpPr>
            <a:spLocks noEditPoints="1"/>
          </p:cNvSpPr>
          <p:nvPr/>
        </p:nvSpPr>
        <p:spPr bwMode="auto">
          <a:xfrm>
            <a:off x="1752675" y="2853164"/>
            <a:ext cx="887295" cy="888128"/>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47"/>
          <p:cNvSpPr/>
          <p:nvPr/>
        </p:nvSpPr>
        <p:spPr bwMode="auto">
          <a:xfrm>
            <a:off x="1294560" y="305886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3287395" y="2515870"/>
            <a:ext cx="1593850" cy="1041400"/>
            <a:chOff x="7001" y="3915"/>
            <a:chExt cx="2510" cy="1640"/>
          </a:xfrm>
        </p:grpSpPr>
        <p:grpSp>
          <p:nvGrpSpPr>
            <p:cNvPr id="147" name="Group 17"/>
            <p:cNvGrpSpPr/>
            <p:nvPr/>
          </p:nvGrpSpPr>
          <p:grpSpPr>
            <a:xfrm>
              <a:off x="7001" y="3915"/>
              <a:ext cx="2080" cy="1641"/>
              <a:chOff x="8162926" y="4165600"/>
              <a:chExt cx="1482725" cy="1169988"/>
            </a:xfrm>
            <a:solidFill>
              <a:srgbClr val="FFC000"/>
            </a:solidFill>
            <a:scene3d>
              <a:camera prst="orthographicFront">
                <a:rot lat="0" lon="0" rev="0"/>
              </a:camera>
              <a:lightRig rig="glow" dir="t">
                <a:rot lat="0" lon="0" rev="4800000"/>
              </a:lightRig>
            </a:scene3d>
          </p:grpSpPr>
          <p:sp>
            <p:nvSpPr>
              <p:cNvPr id="148"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Oval 21"/>
              <p:cNvSpPr>
                <a:spLocks noChangeArrowheads="1"/>
              </p:cNvSpPr>
              <p:nvPr/>
            </p:nvSpPr>
            <p:spPr bwMode="auto">
              <a:xfrm>
                <a:off x="8615363" y="4308475"/>
                <a:ext cx="889000"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5" name="Group 45"/>
            <p:cNvGrpSpPr/>
            <p:nvPr/>
          </p:nvGrpSpPr>
          <p:grpSpPr>
            <a:xfrm>
              <a:off x="9075" y="4057"/>
              <a:ext cx="437" cy="436"/>
              <a:chOff x="2138511" y="2464802"/>
              <a:chExt cx="354012" cy="352956"/>
            </a:xfrm>
            <a:solidFill>
              <a:srgbClr val="009DD9"/>
            </a:solidFill>
          </p:grpSpPr>
          <p:sp>
            <p:nvSpPr>
              <p:cNvPr id="176"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7"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91" name="Group 61"/>
            <p:cNvGrpSpPr/>
            <p:nvPr/>
          </p:nvGrpSpPr>
          <p:grpSpPr>
            <a:xfrm>
              <a:off x="7966" y="4534"/>
              <a:ext cx="584" cy="402"/>
              <a:chOff x="3175" y="4763"/>
              <a:chExt cx="3130550" cy="2157412"/>
            </a:xfrm>
            <a:solidFill>
              <a:sysClr val="window" lastClr="FFFFFF"/>
            </a:solidFill>
            <a:effectLst>
              <a:outerShdw blurRad="50800" dist="38100" algn="l" rotWithShape="0">
                <a:prstClr val="black">
                  <a:alpha val="40000"/>
                </a:prstClr>
              </a:outerShdw>
            </a:effectLst>
          </p:grpSpPr>
          <p:sp>
            <p:nvSpPr>
              <p:cNvPr id="192"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3"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4"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5"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6"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534670" y="528955"/>
            <a:ext cx="6258560" cy="1338579"/>
            <a:chOff x="755" y="-57"/>
            <a:chExt cx="9856" cy="2108"/>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17</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123" y="-57"/>
              <a:ext cx="7488" cy="1888"/>
            </a:xfrm>
            <a:prstGeom prst="rect">
              <a:avLst/>
            </a:prstGeom>
          </p:spPr>
          <p:txBody>
            <a:bodyPr wrap="non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小学新生怎么分班？</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4999990" y="1867535"/>
            <a:ext cx="6580505" cy="3335655"/>
          </a:xfrm>
          <a:prstGeom prst="rect">
            <a:avLst/>
          </a:prstGeom>
          <a:noFill/>
        </p:spPr>
        <p:txBody>
          <a:bodyPr wrap="square" rtlCol="0">
            <a:spAutoFit/>
          </a:bodyPr>
          <a:p>
            <a:pPr fontAlgn="auto">
              <a:lnSpc>
                <a:spcPts val="5060"/>
              </a:lnSpc>
            </a:pPr>
            <a:r>
              <a:rPr lang="en-US" altLang="zh-CN" sz="2800"/>
              <a:t>    </a:t>
            </a:r>
            <a:r>
              <a:rPr lang="zh-CN" altLang="en-US" sz="2800"/>
              <a:t>学生报名审核通过后，实行“阳光分班”。教育局组织公证、纪检等部门共同监督，通过“招生转学平台”按照学生性别、民族、居住小区等因素随机进行均衡编班，编班后由学校进行公示。</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20355" y="-286385"/>
            <a:ext cx="1801495" cy="1624330"/>
          </a:xfrm>
          <a:prstGeom prst="rect">
            <a:avLst/>
          </a:prstGeom>
        </p:spPr>
      </p:pic>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741" y="150432"/>
            <a:ext cx="1672426" cy="749906"/>
          </a:xfrm>
          <a:prstGeom prst="rect">
            <a:avLst/>
          </a:prstGeom>
        </p:spPr>
      </p:pic>
      <p:sp>
        <p:nvSpPr>
          <p:cNvPr id="2" name="文本框 1"/>
          <p:cNvSpPr txBox="1"/>
          <p:nvPr/>
        </p:nvSpPr>
        <p:spPr>
          <a:xfrm>
            <a:off x="4994910" y="210820"/>
            <a:ext cx="2626995" cy="922020"/>
          </a:xfrm>
          <a:prstGeom prst="rect">
            <a:avLst/>
          </a:prstGeom>
          <a:noFill/>
        </p:spPr>
        <p:txBody>
          <a:bodyPr wrap="square" rtlCol="0">
            <a:spAutoFit/>
          </a:bodyPr>
          <a:p>
            <a:r>
              <a:rPr lang="zh-CN" altLang="zh-CN" sz="5400" b="1"/>
              <a:t>目  录</a:t>
            </a:r>
            <a:endParaRPr lang="zh-CN" altLang="zh-CN" sz="5400" b="1"/>
          </a:p>
        </p:txBody>
      </p:sp>
      <p:sp>
        <p:nvSpPr>
          <p:cNvPr id="69" name="文本框 68"/>
          <p:cNvSpPr txBox="1"/>
          <p:nvPr/>
        </p:nvSpPr>
        <p:spPr>
          <a:xfrm>
            <a:off x="491490" y="960755"/>
            <a:ext cx="6160135" cy="6000750"/>
          </a:xfrm>
          <a:prstGeom prst="rect">
            <a:avLst/>
          </a:prstGeom>
          <a:noFill/>
        </p:spPr>
        <p:txBody>
          <a:bodyPr wrap="square" rtlCol="0">
            <a:spAutoFit/>
          </a:bodyPr>
          <a:p>
            <a:r>
              <a:rPr lang="en-US" altLang="zh-CN" sz="2400"/>
              <a:t>01.</a:t>
            </a:r>
            <a:r>
              <a:rPr lang="zh-CN" altLang="en-US" sz="2400"/>
              <a:t>政策依据</a:t>
            </a:r>
            <a:endParaRPr lang="zh-CN" altLang="en-US" sz="2400"/>
          </a:p>
          <a:p>
            <a:r>
              <a:rPr lang="en-US" altLang="zh-CN" sz="2400"/>
              <a:t>02.</a:t>
            </a:r>
            <a:r>
              <a:rPr lang="zh-CN" altLang="en-US" sz="2400"/>
              <a:t>招生原则</a:t>
            </a:r>
            <a:endParaRPr lang="zh-CN" altLang="en-US" sz="2400"/>
          </a:p>
          <a:p>
            <a:r>
              <a:rPr lang="en-US" altLang="zh-CN" sz="2400"/>
              <a:t>03.</a:t>
            </a:r>
            <a:r>
              <a:rPr lang="zh-CN" altLang="en-US" sz="2400"/>
              <a:t>招生对象</a:t>
            </a:r>
            <a:endParaRPr lang="zh-CN" altLang="en-US" sz="2400"/>
          </a:p>
          <a:p>
            <a:r>
              <a:rPr lang="en-US" altLang="zh-CN" sz="2400"/>
              <a:t>04.</a:t>
            </a:r>
            <a:r>
              <a:rPr lang="zh-CN" altLang="en-US" sz="2400"/>
              <a:t>新生报名方式及时间</a:t>
            </a:r>
            <a:endParaRPr lang="zh-CN" altLang="en-US" sz="2400"/>
          </a:p>
          <a:p>
            <a:r>
              <a:rPr lang="en-US" altLang="zh-CN" sz="2400"/>
              <a:t>05.</a:t>
            </a:r>
            <a:r>
              <a:rPr lang="zh-CN" altLang="en-US" sz="2400"/>
              <a:t>新生招生工作流程</a:t>
            </a:r>
            <a:endParaRPr lang="zh-CN" altLang="en-US" sz="2400"/>
          </a:p>
          <a:p>
            <a:r>
              <a:rPr lang="en-US" altLang="zh-CN" sz="2400"/>
              <a:t>06.</a:t>
            </a:r>
            <a:r>
              <a:rPr lang="zh-CN" altLang="en-US" sz="2400"/>
              <a:t>哪些住房符合片区内入学条件</a:t>
            </a:r>
            <a:endParaRPr lang="zh-CN" altLang="en-US" sz="2400"/>
          </a:p>
          <a:p>
            <a:r>
              <a:rPr lang="en-US" altLang="zh-CN" sz="2400"/>
              <a:t>07.</a:t>
            </a:r>
            <a:r>
              <a:rPr lang="zh-CN" altLang="en-US" sz="2400"/>
              <a:t>哪些住房不符合片区内入学条件</a:t>
            </a:r>
            <a:endParaRPr lang="zh-CN" altLang="en-US" sz="2400"/>
          </a:p>
          <a:p>
            <a:r>
              <a:rPr lang="en-US" altLang="zh-CN" sz="2400"/>
              <a:t>08.</a:t>
            </a:r>
            <a:r>
              <a:rPr lang="zh-CN" altLang="en-US" sz="2400"/>
              <a:t>不符合片区内住房的应入学学生怎么安置</a:t>
            </a:r>
            <a:endParaRPr lang="zh-CN" altLang="en-US" sz="2400"/>
          </a:p>
          <a:p>
            <a:r>
              <a:rPr lang="en-US" altLang="zh-CN" sz="2400"/>
              <a:t>09.</a:t>
            </a:r>
            <a:r>
              <a:rPr lang="zh-CN" altLang="en-US" sz="2400"/>
              <a:t>租住户能入学报名吗</a:t>
            </a:r>
            <a:endParaRPr lang="zh-CN" altLang="en-US" sz="2400"/>
          </a:p>
          <a:p>
            <a:r>
              <a:rPr lang="en-US" altLang="zh-CN" sz="2400"/>
              <a:t>10.</a:t>
            </a:r>
            <a:r>
              <a:rPr lang="zh-CN" altLang="en-US" sz="2400"/>
              <a:t>符合租住条件的能在片区学校入学吗</a:t>
            </a:r>
            <a:endParaRPr lang="zh-CN" altLang="en-US" sz="2400"/>
          </a:p>
          <a:p>
            <a:r>
              <a:rPr lang="en-US" altLang="zh-CN" sz="2400"/>
              <a:t>11.</a:t>
            </a:r>
            <a:r>
              <a:rPr lang="zh-CN" altLang="en-US" sz="2400"/>
              <a:t>房屋认定要提交哪些资料</a:t>
            </a:r>
            <a:endParaRPr lang="zh-CN" altLang="en-US" sz="2400"/>
          </a:p>
          <a:p>
            <a:r>
              <a:rPr lang="en-US" altLang="zh-CN" sz="2400"/>
              <a:t>12.</a:t>
            </a:r>
            <a:r>
              <a:rPr lang="zh-CN" altLang="en-US" sz="2400"/>
              <a:t>户籍认定要提交哪些资料</a:t>
            </a:r>
            <a:endParaRPr lang="zh-CN" altLang="en-US" sz="2400"/>
          </a:p>
          <a:p>
            <a:r>
              <a:rPr lang="en-US" altLang="zh-CN" sz="2400"/>
              <a:t>13.</a:t>
            </a:r>
            <a:r>
              <a:rPr lang="zh-CN" altLang="en-US" sz="2400"/>
              <a:t>户籍不在利通区的能报名入学吗</a:t>
            </a:r>
            <a:endParaRPr lang="zh-CN" altLang="en-US" sz="2400"/>
          </a:p>
          <a:p>
            <a:r>
              <a:rPr lang="en-US" altLang="zh-CN" sz="2400"/>
              <a:t>14.2020</a:t>
            </a:r>
            <a:r>
              <a:rPr lang="zh-CN" altLang="en-US" sz="2400"/>
              <a:t>年一年级新生什么时候审核相关资料</a:t>
            </a:r>
            <a:endParaRPr lang="zh-CN" altLang="en-US" sz="2400"/>
          </a:p>
          <a:p>
            <a:r>
              <a:rPr lang="en-US" altLang="zh-CN" sz="2400"/>
              <a:t>15.</a:t>
            </a:r>
            <a:r>
              <a:rPr lang="zh-CN" altLang="en-US" sz="2400"/>
              <a:t>小学新生片区是固定的吗</a:t>
            </a:r>
            <a:endParaRPr lang="zh-CN" altLang="en-US" sz="2400"/>
          </a:p>
          <a:p>
            <a:r>
              <a:rPr lang="zh-CN" altLang="en-US" sz="2400"/>
              <a:t>   入学片区是怎么划定的</a:t>
            </a:r>
            <a:endParaRPr lang="zh-CN" altLang="en-US" sz="2400"/>
          </a:p>
        </p:txBody>
      </p:sp>
      <p:sp>
        <p:nvSpPr>
          <p:cNvPr id="70" name="文本框 69"/>
          <p:cNvSpPr txBox="1"/>
          <p:nvPr/>
        </p:nvSpPr>
        <p:spPr>
          <a:xfrm>
            <a:off x="6749415" y="1275080"/>
            <a:ext cx="6160135" cy="5262245"/>
          </a:xfrm>
          <a:prstGeom prst="rect">
            <a:avLst/>
          </a:prstGeom>
          <a:noFill/>
        </p:spPr>
        <p:txBody>
          <a:bodyPr wrap="square" rtlCol="0">
            <a:spAutoFit/>
          </a:bodyPr>
          <a:p>
            <a:r>
              <a:rPr lang="en-US" sz="2400"/>
              <a:t>16.</a:t>
            </a:r>
            <a:r>
              <a:rPr lang="zh-CN" altLang="en-US" sz="2400"/>
              <a:t>怎么知道应入学学生所分配的学校</a:t>
            </a:r>
            <a:endParaRPr lang="zh-CN" altLang="en-US" sz="2400"/>
          </a:p>
          <a:p>
            <a:r>
              <a:rPr lang="zh-CN" altLang="en-US" sz="2400"/>
              <a:t>   怎么到学校报到</a:t>
            </a:r>
            <a:endParaRPr lang="zh-CN" altLang="en-US" sz="2400"/>
          </a:p>
          <a:p>
            <a:r>
              <a:rPr lang="en-US" altLang="zh-CN" sz="2400"/>
              <a:t>17.</a:t>
            </a:r>
            <a:r>
              <a:rPr lang="zh-CN" altLang="en-US" sz="2400"/>
              <a:t>小学新生怎么分班</a:t>
            </a:r>
            <a:endParaRPr lang="zh-CN" altLang="en-US" sz="2400"/>
          </a:p>
          <a:p>
            <a:r>
              <a:rPr lang="en-US" altLang="zh-CN" sz="2400"/>
              <a:t>18.</a:t>
            </a:r>
            <a:r>
              <a:rPr lang="zh-CN" altLang="en-US" sz="2400"/>
              <a:t>什么是一房一户政策</a:t>
            </a:r>
            <a:endParaRPr lang="zh-CN" altLang="en-US" sz="2400"/>
          </a:p>
          <a:p>
            <a:r>
              <a:rPr lang="en-US" altLang="zh-CN" sz="2400"/>
              <a:t>19.</a:t>
            </a:r>
            <a:r>
              <a:rPr lang="zh-CN" altLang="en-US" sz="2400"/>
              <a:t>房屋年限有什么具体要求</a:t>
            </a:r>
            <a:endParaRPr lang="zh-CN" altLang="en-US" sz="2400"/>
          </a:p>
          <a:p>
            <a:r>
              <a:rPr lang="en-US" altLang="zh-CN" sz="2400"/>
              <a:t>20.</a:t>
            </a:r>
            <a:r>
              <a:rPr lang="zh-CN" altLang="en-US" sz="2400"/>
              <a:t>小学转学怎么报名</a:t>
            </a:r>
            <a:endParaRPr lang="zh-CN" altLang="en-US" sz="2400"/>
          </a:p>
          <a:p>
            <a:r>
              <a:rPr lang="zh-CN" altLang="en-US" sz="2400"/>
              <a:t>   什么时候报名</a:t>
            </a:r>
            <a:endParaRPr lang="zh-CN" altLang="en-US" sz="2400"/>
          </a:p>
          <a:p>
            <a:r>
              <a:rPr lang="en-US" altLang="zh-CN" sz="2400"/>
              <a:t>21.</a:t>
            </a:r>
            <a:r>
              <a:rPr lang="zh-CN" altLang="en-US" sz="2400"/>
              <a:t>小学转学工作流程</a:t>
            </a:r>
            <a:endParaRPr lang="zh-CN" altLang="en-US" sz="2400"/>
          </a:p>
          <a:p>
            <a:r>
              <a:rPr lang="en-US" altLang="zh-CN" sz="2400"/>
              <a:t>22.</a:t>
            </a:r>
            <a:r>
              <a:rPr lang="zh-CN" altLang="en-US" sz="2400"/>
              <a:t>转学有片区吗</a:t>
            </a:r>
            <a:endParaRPr lang="zh-CN" altLang="en-US" sz="2400"/>
          </a:p>
          <a:p>
            <a:r>
              <a:rPr lang="en-US" altLang="zh-CN" sz="2400"/>
              <a:t>23.</a:t>
            </a:r>
            <a:r>
              <a:rPr lang="zh-CN" altLang="en-US" sz="2400"/>
              <a:t>转学怎样选择转入学校</a:t>
            </a:r>
            <a:endParaRPr lang="zh-CN" altLang="en-US" sz="2400"/>
          </a:p>
          <a:p>
            <a:r>
              <a:rPr lang="en-US" altLang="zh-CN" sz="2400"/>
              <a:t>24.</a:t>
            </a:r>
            <a:r>
              <a:rPr lang="zh-CN" altLang="en-US" sz="2400"/>
              <a:t>小学转学怎样填报转学申请</a:t>
            </a:r>
            <a:endParaRPr lang="zh-CN" altLang="en-US" sz="2400"/>
          </a:p>
          <a:p>
            <a:r>
              <a:rPr lang="en-US" altLang="zh-CN" sz="2400"/>
              <a:t>25.</a:t>
            </a:r>
            <a:r>
              <a:rPr lang="zh-CN" altLang="en-US" sz="2400"/>
              <a:t>小学转学怎样进行电脑公开摇号</a:t>
            </a:r>
            <a:endParaRPr lang="zh-CN" altLang="en-US" sz="2400"/>
          </a:p>
          <a:p>
            <a:r>
              <a:rPr lang="en-US" altLang="zh-CN" sz="2400"/>
              <a:t>26.</a:t>
            </a:r>
            <a:r>
              <a:rPr lang="zh-CN" altLang="en-US" sz="2400">
                <a:sym typeface="+mn-ea"/>
              </a:rPr>
              <a:t>获得转学资格后怎样</a:t>
            </a:r>
            <a:r>
              <a:rPr lang="zh-CN" altLang="en-US" sz="2400">
                <a:sym typeface="+mn-ea"/>
              </a:rPr>
              <a:t>报到入学</a:t>
            </a:r>
            <a:endParaRPr lang="zh-CN" altLang="en-US" sz="2400">
              <a:sym typeface="+mn-ea"/>
            </a:endParaRPr>
          </a:p>
          <a:p>
            <a:r>
              <a:rPr lang="en-US" altLang="zh-CN" sz="2400"/>
              <a:t>27.办理转学手续的具体流程是怎样的</a:t>
            </a:r>
            <a:endParaRPr lang="en-US" altLang="zh-CN"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sp>
        <p:nvSpPr>
          <p:cNvPr id="140" name="Freeform 51"/>
          <p:cNvSpPr>
            <a:spLocks noEditPoints="1"/>
          </p:cNvSpPr>
          <p:nvPr/>
        </p:nvSpPr>
        <p:spPr bwMode="auto">
          <a:xfrm>
            <a:off x="80645" y="2534920"/>
            <a:ext cx="1835785" cy="2591435"/>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47"/>
          <p:cNvSpPr/>
          <p:nvPr/>
        </p:nvSpPr>
        <p:spPr bwMode="auto">
          <a:xfrm>
            <a:off x="3287190" y="4620330"/>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534670" y="133985"/>
            <a:ext cx="6759575" cy="1276349"/>
            <a:chOff x="755" y="41"/>
            <a:chExt cx="10645" cy="2010"/>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18</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112" y="41"/>
              <a:ext cx="8288" cy="1888"/>
            </a:xfrm>
            <a:prstGeom prst="rect">
              <a:avLst/>
            </a:prstGeom>
          </p:spPr>
          <p:txBody>
            <a:bodyPr wrap="non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什么是一房一户政策？</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2040890" y="1282065"/>
            <a:ext cx="10036810" cy="5297805"/>
          </a:xfrm>
          <a:prstGeom prst="rect">
            <a:avLst/>
          </a:prstGeom>
          <a:noFill/>
        </p:spPr>
        <p:txBody>
          <a:bodyPr wrap="square" rtlCol="0">
            <a:spAutoFit/>
          </a:bodyPr>
          <a:p>
            <a:pPr fontAlgn="auto">
              <a:lnSpc>
                <a:spcPts val="4060"/>
              </a:lnSpc>
            </a:pPr>
            <a:r>
              <a:rPr lang="en-US" altLang="zh-CN" sz="2800"/>
              <a:t>    </a:t>
            </a:r>
            <a:r>
              <a:rPr sz="2800"/>
              <a:t>一套住房只能用于一个家庭的子女入学(人数不限，年限也可以间隔)，即某套住房被法定持证人(学生法定监护人)作为其子女入学条件，由招生管理系统以最后入学时间对该住房进行锁定，年限为3年，年满后自动解锁，方可作为第二个家庭为其子女入学的依据。换而言之，就是购买二手房要注意原房主是否入过学生，</a:t>
            </a:r>
            <a:r>
              <a:rPr lang="zh-CN" sz="2800"/>
              <a:t>哪</a:t>
            </a:r>
            <a:r>
              <a:rPr sz="2800"/>
              <a:t>一年入学的，到你家孩子入学，年限是否已满3年</a:t>
            </a:r>
            <a:r>
              <a:rPr lang="zh-CN" sz="2800"/>
              <a:t>并处于</a:t>
            </a:r>
            <a:r>
              <a:rPr sz="2800"/>
              <a:t>解锁</a:t>
            </a:r>
            <a:r>
              <a:rPr lang="zh-CN" sz="2800"/>
              <a:t>状态</a:t>
            </a:r>
            <a:r>
              <a:rPr sz="2800"/>
              <a:t>。</a:t>
            </a:r>
            <a:endParaRPr sz="2800"/>
          </a:p>
          <a:p>
            <a:pPr fontAlgn="auto">
              <a:lnSpc>
                <a:spcPts val="4060"/>
              </a:lnSpc>
            </a:pPr>
            <a:r>
              <a:rPr sz="2800"/>
              <a:t>    一个家庭是指学生监护人和监护人子女共同组成的家庭。多代多人组成的家</a:t>
            </a:r>
            <a:r>
              <a:rPr lang="zh-CN" sz="2800"/>
              <a:t>庭</a:t>
            </a:r>
            <a:r>
              <a:rPr sz="2800"/>
              <a:t>只有应入学学生监护人名下的房产方可作为入学依据。</a:t>
            </a:r>
            <a:endParaRPr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sp>
        <p:nvSpPr>
          <p:cNvPr id="140" name="Freeform 51"/>
          <p:cNvSpPr>
            <a:spLocks noEditPoints="1"/>
          </p:cNvSpPr>
          <p:nvPr/>
        </p:nvSpPr>
        <p:spPr bwMode="auto">
          <a:xfrm>
            <a:off x="307975" y="2534920"/>
            <a:ext cx="1835785" cy="2591435"/>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47"/>
          <p:cNvSpPr/>
          <p:nvPr/>
        </p:nvSpPr>
        <p:spPr bwMode="auto">
          <a:xfrm>
            <a:off x="3287190" y="4620330"/>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534670" y="83185"/>
            <a:ext cx="7669530" cy="1327149"/>
            <a:chOff x="755" y="-39"/>
            <a:chExt cx="12078" cy="2090"/>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19</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2945" y="-39"/>
              <a:ext cx="9888" cy="1888"/>
            </a:xfrm>
            <a:prstGeom prst="rect">
              <a:avLst/>
            </a:prstGeom>
          </p:spPr>
          <p:txBody>
            <a:bodyPr wrap="non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房屋年限有什么具体要求？</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2183765" y="1282065"/>
            <a:ext cx="9627870" cy="4633595"/>
          </a:xfrm>
          <a:prstGeom prst="rect">
            <a:avLst/>
          </a:prstGeom>
          <a:noFill/>
        </p:spPr>
        <p:txBody>
          <a:bodyPr wrap="square" rtlCol="0">
            <a:spAutoFit/>
          </a:bodyPr>
          <a:p>
            <a:pPr fontAlgn="auto">
              <a:lnSpc>
                <a:spcPts val="5060"/>
              </a:lnSpc>
            </a:pPr>
            <a:r>
              <a:rPr lang="en-US" altLang="zh-CN" sz="2800"/>
              <a:t>    </a:t>
            </a:r>
            <a:r>
              <a:rPr sz="2800"/>
              <a:t>2020年秋季应入学的学生，监护人所持有的房屋取得产权日期截止2020年6月30日之前，2021年秋季应入学的学生，监护人所持有的房屋取得产权需满1年。2022年秋季应入学的学生，监护人所持有的房屋取得产权需满18个月。2023年及以后秋季应入学的学生，监护人所持有的房屋取得产权需满2年。（备注：2021年及以后应入学学生，监护人购买的二手房要作为当年入学依据必须为解锁状态。）</a:t>
            </a:r>
            <a:endParaRPr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479425" y="171450"/>
            <a:ext cx="6892290" cy="1891664"/>
            <a:chOff x="755" y="293"/>
            <a:chExt cx="10854" cy="2979"/>
          </a:xfrm>
        </p:grpSpPr>
        <p:grpSp>
          <p:nvGrpSpPr>
            <p:cNvPr id="2" name="组合 1"/>
            <p:cNvGrpSpPr/>
            <p:nvPr/>
          </p:nvGrpSpPr>
          <p:grpSpPr>
            <a:xfrm>
              <a:off x="755" y="293"/>
              <a:ext cx="2176" cy="2543"/>
              <a:chOff x="1330960" y="2310098"/>
              <a:chExt cx="1381760" cy="2116333"/>
            </a:xfrm>
          </p:grpSpPr>
          <p:sp>
            <p:nvSpPr>
              <p:cNvPr id="4" name="矩形: 圆角 11"/>
              <p:cNvSpPr/>
              <p:nvPr/>
            </p:nvSpPr>
            <p:spPr>
              <a:xfrm>
                <a:off x="1330960" y="2310098"/>
                <a:ext cx="1381760" cy="2116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815129"/>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20</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221" y="293"/>
              <a:ext cx="8388" cy="2979"/>
            </a:xfrm>
            <a:prstGeom prst="rect">
              <a:avLst/>
            </a:prstGeom>
          </p:spPr>
          <p:txBody>
            <a:bodyPr wrap="none">
              <a:spAutoFit/>
            </a:bodyPr>
            <a:p>
              <a:pPr algn="l"/>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小学转学怎么报名？</a:t>
              </a:r>
              <a:endPar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endParaRPr>
            </a:p>
            <a:p>
              <a:pPr algn="l"/>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什么时候报名？</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73660" y="2505710"/>
            <a:ext cx="2993390" cy="2993390"/>
          </a:xfrm>
          <a:prstGeom prst="rect">
            <a:avLst/>
          </a:prstGeom>
        </p:spPr>
      </p:pic>
      <p:sp>
        <p:nvSpPr>
          <p:cNvPr id="12" name="文本框 11"/>
          <p:cNvSpPr txBox="1"/>
          <p:nvPr/>
        </p:nvSpPr>
        <p:spPr>
          <a:xfrm>
            <a:off x="2722245" y="2192655"/>
            <a:ext cx="9018905" cy="3853815"/>
          </a:xfrm>
          <a:prstGeom prst="rect">
            <a:avLst/>
          </a:prstGeom>
          <a:noFill/>
        </p:spPr>
        <p:txBody>
          <a:bodyPr wrap="square" rtlCol="0">
            <a:spAutoFit/>
          </a:bodyPr>
          <a:p>
            <a:pPr marL="285750" indent="-285750">
              <a:lnSpc>
                <a:spcPct val="150000"/>
              </a:lnSpc>
              <a:buFont typeface="Wingdings" panose="05000000000000000000" pitchFamily="2" charset="2"/>
              <a:buChar char="u"/>
            </a:pPr>
            <a:r>
              <a:rPr lang="zh-CN" sz="2400" b="1" dirty="0">
                <a:solidFill>
                  <a:schemeClr val="tx1">
                    <a:lumMod val="75000"/>
                    <a:lumOff val="25000"/>
                  </a:schemeClr>
                </a:solidFill>
                <a:latin typeface="微软雅黑" panose="020B0503020204020204" pitchFamily="34" charset="-122"/>
                <a:ea typeface="微软雅黑" panose="020B0503020204020204" pitchFamily="34" charset="-122"/>
              </a:rPr>
              <a:t>报名方式</a:t>
            </a:r>
            <a:endParaRPr 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sz="2400" dirty="0">
                <a:solidFill>
                  <a:schemeClr val="tx1">
                    <a:lumMod val="75000"/>
                    <a:lumOff val="25000"/>
                  </a:schemeClr>
                </a:solidFill>
                <a:latin typeface="微软雅黑" panose="020B0503020204020204" pitchFamily="34" charset="-122"/>
                <a:ea typeface="微软雅黑" panose="020B0503020204020204" pitchFamily="34" charset="-122"/>
              </a:rPr>
              <a:t>       </a:t>
            </a:r>
            <a:r>
              <a:rPr sz="2300" dirty="0">
                <a:solidFill>
                  <a:schemeClr val="tx1">
                    <a:lumMod val="75000"/>
                    <a:lumOff val="25000"/>
                  </a:schemeClr>
                </a:solidFill>
                <a:latin typeface="微软雅黑" panose="020B0503020204020204" pitchFamily="34" charset="-122"/>
                <a:ea typeface="微软雅黑" panose="020B0503020204020204" pitchFamily="34" charset="-122"/>
              </a:rPr>
              <a:t>城区学校小学转学通过网上登记或手机端扫描“如愿入学服务平台”公众号关注后报名，登录网址：http://www.wzrxbm.cn</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农村学校转学在开学后两周内到学校现场登记报名。</a:t>
            </a:r>
            <a:endParaRPr sz="2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u"/>
            </a:pPr>
            <a:r>
              <a:rPr lang="zh-CN" sz="23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报名时间</a:t>
            </a:r>
            <a:endParaRPr lang="zh-CN" sz="23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indent="0">
              <a:lnSpc>
                <a:spcPct val="150000"/>
              </a:lnSpc>
              <a:buFont typeface="Wingdings" panose="05000000000000000000" pitchFamily="2" charset="2"/>
              <a:buNone/>
            </a:pPr>
            <a:r>
              <a:rPr lang="zh-CN"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300" dirty="0">
                <a:solidFill>
                  <a:schemeClr val="tx1">
                    <a:lumMod val="75000"/>
                    <a:lumOff val="25000"/>
                  </a:schemeClr>
                </a:solidFill>
                <a:latin typeface="微软雅黑" panose="020B0503020204020204" pitchFamily="34" charset="-122"/>
                <a:ea typeface="微软雅黑" panose="020B0503020204020204" pitchFamily="34" charset="-122"/>
              </a:rPr>
              <a:t>2020年8月24日至8月28日</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sz="2300" dirty="0">
                <a:solidFill>
                  <a:schemeClr val="tx1">
                    <a:lumMod val="75000"/>
                    <a:lumOff val="25000"/>
                  </a:schemeClr>
                </a:solidFill>
                <a:latin typeface="微软雅黑" panose="020B0503020204020204" pitchFamily="34" charset="-122"/>
                <a:ea typeface="微软雅黑" panose="020B0503020204020204" pitchFamily="34" charset="-122"/>
              </a:rPr>
              <a:t>   </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73742852" name="图片 2" descr="e8d4deedeaa68abaaba38d4075e467c"/>
          <p:cNvPicPr>
            <a:picLocks noChangeAspect="1"/>
          </p:cNvPicPr>
          <p:nvPr>
            <p:custDataLst>
              <p:tags r:id="rId3"/>
            </p:custDataLst>
          </p:nvPr>
        </p:nvPicPr>
        <p:blipFill>
          <a:blip r:embed="rId4"/>
          <a:stretch>
            <a:fillRect/>
          </a:stretch>
        </p:blipFill>
        <p:spPr>
          <a:xfrm>
            <a:off x="7979410" y="4584700"/>
            <a:ext cx="1825625" cy="182562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135" name="Group 3"/>
          <p:cNvGrpSpPr/>
          <p:nvPr/>
        </p:nvGrpSpPr>
        <p:grpSpPr>
          <a:xfrm>
            <a:off x="4205626" y="2549265"/>
            <a:ext cx="3746861" cy="3515307"/>
            <a:chOff x="4222570" y="3268989"/>
            <a:chExt cx="3746861" cy="3515306"/>
          </a:xfrm>
          <a:scene3d>
            <a:camera prst="orthographicFront">
              <a:rot lat="0" lon="0" rev="0"/>
            </a:camera>
            <a:lightRig rig="contrasting" dir="t">
              <a:rot lat="0" lon="0" rev="7800000"/>
            </a:lightRig>
          </a:scene3d>
        </p:grpSpPr>
        <p:pic>
          <p:nvPicPr>
            <p:cNvPr id="136"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a:effectLst/>
            <a:sp3d>
              <a:bevelT w="139700" h="139700"/>
            </a:sp3d>
          </p:spPr>
        </p:pic>
        <p:grpSp>
          <p:nvGrpSpPr>
            <p:cNvPr id="137" name="Group 7"/>
            <p:cNvGrpSpPr/>
            <p:nvPr/>
          </p:nvGrpSpPr>
          <p:grpSpPr>
            <a:xfrm>
              <a:off x="4640809" y="3702483"/>
              <a:ext cx="3029172" cy="1710230"/>
              <a:chOff x="4640809" y="3464358"/>
              <a:chExt cx="3029172" cy="1710230"/>
            </a:xfrm>
          </p:grpSpPr>
          <p:sp>
            <p:nvSpPr>
              <p:cNvPr id="138" name="Rectangle 44"/>
              <p:cNvSpPr>
                <a:spLocks noChangeArrowheads="1"/>
              </p:cNvSpPr>
              <p:nvPr/>
            </p:nvSpPr>
            <p:spPr bwMode="auto">
              <a:xfrm>
                <a:off x="4640809" y="3464358"/>
                <a:ext cx="3029172" cy="1710230"/>
              </a:xfrm>
              <a:prstGeom prst="rect">
                <a:avLst/>
              </a:prstGeom>
              <a:solidFill>
                <a:srgbClr val="0BD0D9"/>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9" name="Freeform 46"/>
              <p:cNvSpPr/>
              <p:nvPr/>
            </p:nvSpPr>
            <p:spPr bwMode="auto">
              <a:xfrm>
                <a:off x="4640809" y="3464358"/>
                <a:ext cx="3029172" cy="1710230"/>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ysClr val="window" lastClr="FFFFFF">
                  <a:alpha val="25000"/>
                </a:sysClr>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140" name="Freeform 51"/>
          <p:cNvSpPr>
            <a:spLocks noEditPoints="1"/>
          </p:cNvSpPr>
          <p:nvPr/>
        </p:nvSpPr>
        <p:spPr bwMode="auto">
          <a:xfrm>
            <a:off x="5635700" y="3458954"/>
            <a:ext cx="887295" cy="888128"/>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41" name="Group 11"/>
          <p:cNvGrpSpPr/>
          <p:nvPr/>
        </p:nvGrpSpPr>
        <p:grpSpPr>
          <a:xfrm>
            <a:off x="2698964" y="4196048"/>
            <a:ext cx="1363269" cy="1042251"/>
            <a:chOff x="2066926" y="4165600"/>
            <a:chExt cx="1530350" cy="1169988"/>
          </a:xfrm>
          <a:solidFill>
            <a:srgbClr val="00B050"/>
          </a:solidFill>
          <a:scene3d>
            <a:camera prst="orthographicFront">
              <a:rot lat="0" lon="0" rev="0"/>
            </a:camera>
            <a:lightRig rig="glow" dir="t">
              <a:rot lat="0" lon="0" rev="4800000"/>
            </a:lightRig>
          </a:scene3d>
        </p:grpSpPr>
        <p:sp>
          <p:nvSpPr>
            <p:cNvPr id="142" name="Freeform 16"/>
            <p:cNvSpPr>
              <a:spLocks noEditPoints="1"/>
            </p:cNvSpPr>
            <p:nvPr/>
          </p:nvSpPr>
          <p:spPr bwMode="auto">
            <a:xfrm>
              <a:off x="2133601" y="4232275"/>
              <a:ext cx="1035050" cy="1041400"/>
            </a:xfrm>
            <a:custGeom>
              <a:avLst/>
              <a:gdLst>
                <a:gd name="T0" fmla="*/ 117 w 234"/>
                <a:gd name="T1" fmla="*/ 218 h 235"/>
                <a:gd name="T2" fmla="*/ 17 w 234"/>
                <a:gd name="T3" fmla="*/ 117 h 235"/>
                <a:gd name="T4" fmla="*/ 117 w 234"/>
                <a:gd name="T5" fmla="*/ 17 h 235"/>
                <a:gd name="T6" fmla="*/ 217 w 234"/>
                <a:gd name="T7" fmla="*/ 117 h 235"/>
                <a:gd name="T8" fmla="*/ 117 w 234"/>
                <a:gd name="T9" fmla="*/ 218 h 235"/>
                <a:gd name="T10" fmla="*/ 117 w 234"/>
                <a:gd name="T11" fmla="*/ 0 h 235"/>
                <a:gd name="T12" fmla="*/ 0 w 234"/>
                <a:gd name="T13" fmla="*/ 117 h 235"/>
                <a:gd name="T14" fmla="*/ 117 w 234"/>
                <a:gd name="T15" fmla="*/ 235 h 235"/>
                <a:gd name="T16" fmla="*/ 234 w 234"/>
                <a:gd name="T17" fmla="*/ 117 h 235"/>
                <a:gd name="T18" fmla="*/ 117 w 234"/>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5">
                  <a:moveTo>
                    <a:pt x="117" y="218"/>
                  </a:moveTo>
                  <a:cubicBezTo>
                    <a:pt x="62" y="218"/>
                    <a:pt x="17" y="173"/>
                    <a:pt x="17" y="117"/>
                  </a:cubicBezTo>
                  <a:cubicBezTo>
                    <a:pt x="17" y="62"/>
                    <a:pt x="62" y="17"/>
                    <a:pt x="117" y="17"/>
                  </a:cubicBezTo>
                  <a:cubicBezTo>
                    <a:pt x="172" y="17"/>
                    <a:pt x="217" y="62"/>
                    <a:pt x="217" y="117"/>
                  </a:cubicBezTo>
                  <a:cubicBezTo>
                    <a:pt x="217" y="173"/>
                    <a:pt x="172" y="218"/>
                    <a:pt x="117" y="218"/>
                  </a:cubicBezTo>
                  <a:moveTo>
                    <a:pt x="117" y="0"/>
                  </a:moveTo>
                  <a:cubicBezTo>
                    <a:pt x="52" y="0"/>
                    <a:pt x="0" y="53"/>
                    <a:pt x="0" y="117"/>
                  </a:cubicBezTo>
                  <a:cubicBezTo>
                    <a:pt x="0" y="182"/>
                    <a:pt x="52" y="235"/>
                    <a:pt x="117" y="235"/>
                  </a:cubicBezTo>
                  <a:cubicBezTo>
                    <a:pt x="182" y="235"/>
                    <a:pt x="234" y="182"/>
                    <a:pt x="234" y="117"/>
                  </a:cubicBezTo>
                  <a:cubicBezTo>
                    <a:pt x="234" y="53"/>
                    <a:pt x="182"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3" name="Freeform 17"/>
            <p:cNvSpPr>
              <a:spLocks noEditPoints="1"/>
            </p:cNvSpPr>
            <p:nvPr/>
          </p:nvSpPr>
          <p:spPr bwMode="auto">
            <a:xfrm>
              <a:off x="2066926" y="4165600"/>
              <a:ext cx="1168400" cy="1169988"/>
            </a:xfrm>
            <a:custGeom>
              <a:avLst/>
              <a:gdLst>
                <a:gd name="T0" fmla="*/ 132 w 264"/>
                <a:gd name="T1" fmla="*/ 261 h 264"/>
                <a:gd name="T2" fmla="*/ 3 w 264"/>
                <a:gd name="T3" fmla="*/ 132 h 264"/>
                <a:gd name="T4" fmla="*/ 132 w 264"/>
                <a:gd name="T5" fmla="*/ 4 h 264"/>
                <a:gd name="T6" fmla="*/ 261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1" y="61"/>
                    <a:pt x="261" y="132"/>
                  </a:cubicBezTo>
                  <a:cubicBezTo>
                    <a:pt x="261" y="203"/>
                    <a:pt x="203" y="261"/>
                    <a:pt x="132" y="261"/>
                  </a:cubicBezTo>
                  <a:moveTo>
                    <a:pt x="132" y="0"/>
                  </a:moveTo>
                  <a:cubicBezTo>
                    <a:pt x="59" y="0"/>
                    <a:pt x="0" y="60"/>
                    <a:pt x="0" y="132"/>
                  </a:cubicBezTo>
                  <a:cubicBezTo>
                    <a:pt x="0" y="205"/>
                    <a:pt x="59" y="264"/>
                    <a:pt x="132" y="264"/>
                  </a:cubicBezTo>
                  <a:cubicBezTo>
                    <a:pt x="205" y="264"/>
                    <a:pt x="264" y="205"/>
                    <a:pt x="264" y="132"/>
                  </a:cubicBezTo>
                  <a:cubicBezTo>
                    <a:pt x="264" y="60"/>
                    <a:pt x="205"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4" name="Oval 18"/>
            <p:cNvSpPr>
              <a:spLocks noChangeArrowheads="1"/>
            </p:cNvSpPr>
            <p:nvPr/>
          </p:nvSpPr>
          <p:spPr bwMode="auto">
            <a:xfrm>
              <a:off x="2208213" y="4308475"/>
              <a:ext cx="885825"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5"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6" name="Freeform 32"/>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47" name="Group 17"/>
          <p:cNvGrpSpPr/>
          <p:nvPr/>
        </p:nvGrpSpPr>
        <p:grpSpPr>
          <a:xfrm>
            <a:off x="8129415" y="4196048"/>
            <a:ext cx="1320844" cy="1042251"/>
            <a:chOff x="8162926" y="4165600"/>
            <a:chExt cx="1482725" cy="1169988"/>
          </a:xfrm>
          <a:solidFill>
            <a:srgbClr val="FFC000"/>
          </a:solidFill>
          <a:scene3d>
            <a:camera prst="orthographicFront">
              <a:rot lat="0" lon="0" rev="0"/>
            </a:camera>
            <a:lightRig rig="glow" dir="t">
              <a:rot lat="0" lon="0" rev="4800000"/>
            </a:lightRig>
          </a:scene3d>
        </p:grpSpPr>
        <p:sp>
          <p:nvSpPr>
            <p:cNvPr id="148"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Oval 21"/>
            <p:cNvSpPr>
              <a:spLocks noChangeArrowheads="1"/>
            </p:cNvSpPr>
            <p:nvPr/>
          </p:nvSpPr>
          <p:spPr bwMode="auto">
            <a:xfrm>
              <a:off x="8615363" y="4308475"/>
              <a:ext cx="889000"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53" name="Group 23"/>
          <p:cNvGrpSpPr/>
          <p:nvPr/>
        </p:nvGrpSpPr>
        <p:grpSpPr>
          <a:xfrm>
            <a:off x="7558085" y="1808161"/>
            <a:ext cx="1166699" cy="1053563"/>
            <a:chOff x="7521576" y="1827213"/>
            <a:chExt cx="1309687" cy="1182687"/>
          </a:xfrm>
          <a:solidFill>
            <a:srgbClr val="7030A0"/>
          </a:solidFill>
          <a:scene3d>
            <a:camera prst="orthographicFront">
              <a:rot lat="0" lon="0" rev="0"/>
            </a:camera>
            <a:lightRig rig="glow" dir="t">
              <a:rot lat="0" lon="0" rev="4800000"/>
            </a:lightRig>
          </a:scene3d>
        </p:grpSpPr>
        <p:sp>
          <p:nvSpPr>
            <p:cNvPr id="154" name="Freeform 28"/>
            <p:cNvSpPr>
              <a:spLocks noEditPoints="1"/>
            </p:cNvSpPr>
            <p:nvPr/>
          </p:nvSpPr>
          <p:spPr bwMode="auto">
            <a:xfrm>
              <a:off x="7672388" y="1893888"/>
              <a:ext cx="1039813" cy="1041400"/>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5" name="Freeform 29"/>
            <p:cNvSpPr>
              <a:spLocks noEditPoints="1"/>
            </p:cNvSpPr>
            <p:nvPr/>
          </p:nvSpPr>
          <p:spPr bwMode="auto">
            <a:xfrm>
              <a:off x="7605713" y="1827213"/>
              <a:ext cx="1225550" cy="1169988"/>
            </a:xfrm>
            <a:custGeom>
              <a:avLst/>
              <a:gdLst>
                <a:gd name="T0" fmla="*/ 132 w 277"/>
                <a:gd name="T1" fmla="*/ 261 h 264"/>
                <a:gd name="T2" fmla="*/ 41 w 277"/>
                <a:gd name="T3" fmla="*/ 223 h 264"/>
                <a:gd name="T4" fmla="*/ 4 w 277"/>
                <a:gd name="T5" fmla="*/ 132 h 264"/>
                <a:gd name="T6" fmla="*/ 41 w 277"/>
                <a:gd name="T7" fmla="*/ 41 h 264"/>
                <a:gd name="T8" fmla="*/ 132 w 277"/>
                <a:gd name="T9" fmla="*/ 4 h 264"/>
                <a:gd name="T10" fmla="*/ 223 w 277"/>
                <a:gd name="T11" fmla="*/ 41 h 264"/>
                <a:gd name="T12" fmla="*/ 223 w 277"/>
                <a:gd name="T13" fmla="*/ 223 h 264"/>
                <a:gd name="T14" fmla="*/ 132 w 277"/>
                <a:gd name="T15" fmla="*/ 261 h 264"/>
                <a:gd name="T16" fmla="*/ 132 w 277"/>
                <a:gd name="T17" fmla="*/ 0 h 264"/>
                <a:gd name="T18" fmla="*/ 39 w 277"/>
                <a:gd name="T19" fmla="*/ 39 h 264"/>
                <a:gd name="T20" fmla="*/ 0 w 277"/>
                <a:gd name="T21" fmla="*/ 132 h 264"/>
                <a:gd name="T22" fmla="*/ 39 w 277"/>
                <a:gd name="T23" fmla="*/ 226 h 264"/>
                <a:gd name="T24" fmla="*/ 132 w 277"/>
                <a:gd name="T25" fmla="*/ 264 h 264"/>
                <a:gd name="T26" fmla="*/ 226 w 277"/>
                <a:gd name="T27" fmla="*/ 226 h 264"/>
                <a:gd name="T28" fmla="*/ 226 w 277"/>
                <a:gd name="T29" fmla="*/ 39 h 264"/>
                <a:gd name="T30" fmla="*/ 132 w 277"/>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64">
                  <a:moveTo>
                    <a:pt x="132" y="261"/>
                  </a:moveTo>
                  <a:cubicBezTo>
                    <a:pt x="98" y="261"/>
                    <a:pt x="66" y="248"/>
                    <a:pt x="41" y="223"/>
                  </a:cubicBezTo>
                  <a:cubicBezTo>
                    <a:pt x="17" y="199"/>
                    <a:pt x="4" y="167"/>
                    <a:pt x="4" y="132"/>
                  </a:cubicBezTo>
                  <a:cubicBezTo>
                    <a:pt x="4" y="98"/>
                    <a:pt x="17" y="66"/>
                    <a:pt x="41" y="41"/>
                  </a:cubicBezTo>
                  <a:cubicBezTo>
                    <a:pt x="66" y="17"/>
                    <a:pt x="98" y="4"/>
                    <a:pt x="132" y="4"/>
                  </a:cubicBezTo>
                  <a:cubicBezTo>
                    <a:pt x="167" y="4"/>
                    <a:pt x="199" y="17"/>
                    <a:pt x="223" y="41"/>
                  </a:cubicBezTo>
                  <a:cubicBezTo>
                    <a:pt x="274" y="92"/>
                    <a:pt x="274" y="173"/>
                    <a:pt x="223" y="223"/>
                  </a:cubicBezTo>
                  <a:cubicBezTo>
                    <a:pt x="199" y="248"/>
                    <a:pt x="167" y="261"/>
                    <a:pt x="132" y="261"/>
                  </a:cubicBezTo>
                  <a:moveTo>
                    <a:pt x="132" y="0"/>
                  </a:moveTo>
                  <a:cubicBezTo>
                    <a:pt x="97" y="0"/>
                    <a:pt x="64" y="14"/>
                    <a:pt x="39" y="39"/>
                  </a:cubicBezTo>
                  <a:cubicBezTo>
                    <a:pt x="14" y="64"/>
                    <a:pt x="0" y="97"/>
                    <a:pt x="0" y="132"/>
                  </a:cubicBezTo>
                  <a:cubicBezTo>
                    <a:pt x="0" y="168"/>
                    <a:pt x="14" y="201"/>
                    <a:pt x="39" y="226"/>
                  </a:cubicBezTo>
                  <a:cubicBezTo>
                    <a:pt x="64" y="251"/>
                    <a:pt x="97" y="264"/>
                    <a:pt x="132" y="264"/>
                  </a:cubicBezTo>
                  <a:cubicBezTo>
                    <a:pt x="168" y="264"/>
                    <a:pt x="201" y="251"/>
                    <a:pt x="226" y="226"/>
                  </a:cubicBezTo>
                  <a:cubicBezTo>
                    <a:pt x="277" y="174"/>
                    <a:pt x="277" y="91"/>
                    <a:pt x="226" y="39"/>
                  </a:cubicBezTo>
                  <a:cubicBezTo>
                    <a:pt x="201" y="14"/>
                    <a:pt x="168"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6" name="Freeform 30"/>
            <p:cNvSpPr/>
            <p:nvPr/>
          </p:nvSpPr>
          <p:spPr bwMode="auto">
            <a:xfrm>
              <a:off x="7704138" y="1970088"/>
              <a:ext cx="973138"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7" name="Freeform 37"/>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8" name="Freeform 38"/>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59" name="Group 29"/>
          <p:cNvGrpSpPr/>
          <p:nvPr/>
        </p:nvGrpSpPr>
        <p:grpSpPr>
          <a:xfrm>
            <a:off x="3435751" y="1798636"/>
            <a:ext cx="1199225" cy="1053563"/>
            <a:chOff x="2894013" y="1827213"/>
            <a:chExt cx="1346200" cy="1182687"/>
          </a:xfrm>
          <a:solidFill>
            <a:srgbClr val="C00000"/>
          </a:solidFill>
          <a:scene3d>
            <a:camera prst="orthographicFront">
              <a:rot lat="0" lon="0" rev="0"/>
            </a:camera>
            <a:lightRig rig="glow" dir="t">
              <a:rot lat="0" lon="0" rev="4800000"/>
            </a:lightRig>
          </a:scene3d>
        </p:grpSpPr>
        <p:sp>
          <p:nvSpPr>
            <p:cNvPr id="160" name="Freeform 25"/>
            <p:cNvSpPr>
              <a:spLocks noEditPoints="1"/>
            </p:cNvSpPr>
            <p:nvPr/>
          </p:nvSpPr>
          <p:spPr bwMode="auto">
            <a:xfrm>
              <a:off x="3000376" y="1893888"/>
              <a:ext cx="1039813" cy="1041400"/>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1" name="Freeform 26"/>
            <p:cNvSpPr>
              <a:spLocks noEditPoints="1"/>
            </p:cNvSpPr>
            <p:nvPr/>
          </p:nvSpPr>
          <p:spPr bwMode="auto">
            <a:xfrm>
              <a:off x="2894013" y="1827213"/>
              <a:ext cx="1265238" cy="1169988"/>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2" name="Freeform 27"/>
            <p:cNvSpPr/>
            <p:nvPr/>
          </p:nvSpPr>
          <p:spPr bwMode="auto">
            <a:xfrm>
              <a:off x="3032126" y="1970088"/>
              <a:ext cx="973138"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3" name="Freeform 39"/>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4" name="Freeform 40"/>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65" name="Freeform 47"/>
          <p:cNvSpPr/>
          <p:nvPr/>
        </p:nvSpPr>
        <p:spPr bwMode="auto">
          <a:xfrm>
            <a:off x="4619420" y="342843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166" name="Group 36"/>
          <p:cNvGrpSpPr/>
          <p:nvPr/>
        </p:nvGrpSpPr>
        <p:grpSpPr>
          <a:xfrm>
            <a:off x="3158104" y="2112961"/>
            <a:ext cx="277647" cy="276819"/>
            <a:chOff x="2138511" y="2464802"/>
            <a:chExt cx="354012" cy="352956"/>
          </a:xfrm>
          <a:solidFill>
            <a:srgbClr val="10CF9B"/>
          </a:solidFill>
        </p:grpSpPr>
        <p:sp>
          <p:nvSpPr>
            <p:cNvPr id="167" name="Oval 37"/>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8" name="Freeform 38"/>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69" name="Group 39"/>
          <p:cNvGrpSpPr/>
          <p:nvPr/>
        </p:nvGrpSpPr>
        <p:grpSpPr>
          <a:xfrm>
            <a:off x="8710060" y="2112961"/>
            <a:ext cx="277647" cy="276819"/>
            <a:chOff x="2138511" y="2464802"/>
            <a:chExt cx="354012" cy="352956"/>
          </a:xfrm>
          <a:solidFill>
            <a:srgbClr val="03A9F5"/>
          </a:solidFill>
        </p:grpSpPr>
        <p:sp>
          <p:nvSpPr>
            <p:cNvPr id="170" name="Oval 40"/>
            <p:cNvSpPr>
              <a:spLocks noChangeArrowheads="1"/>
            </p:cNvSpPr>
            <p:nvPr/>
          </p:nvSpPr>
          <p:spPr bwMode="auto">
            <a:xfrm>
              <a:off x="2229829"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1" name="Freeform 4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2" name="Group 42"/>
          <p:cNvGrpSpPr/>
          <p:nvPr/>
        </p:nvGrpSpPr>
        <p:grpSpPr>
          <a:xfrm>
            <a:off x="2424933" y="4286503"/>
            <a:ext cx="277647" cy="276819"/>
            <a:chOff x="2138511" y="2464802"/>
            <a:chExt cx="354012" cy="352956"/>
          </a:xfrm>
          <a:solidFill>
            <a:srgbClr val="7CCA62"/>
          </a:solidFill>
        </p:grpSpPr>
        <p:sp>
          <p:nvSpPr>
            <p:cNvPr id="173" name="Oval 43"/>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4" name="Freeform 44"/>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5" name="Group 45"/>
          <p:cNvGrpSpPr/>
          <p:nvPr/>
        </p:nvGrpSpPr>
        <p:grpSpPr>
          <a:xfrm>
            <a:off x="9446016" y="4286503"/>
            <a:ext cx="277647" cy="276819"/>
            <a:chOff x="2138511" y="2464802"/>
            <a:chExt cx="354012" cy="352956"/>
          </a:xfrm>
          <a:solidFill>
            <a:srgbClr val="009DD9"/>
          </a:solidFill>
        </p:grpSpPr>
        <p:sp>
          <p:nvSpPr>
            <p:cNvPr id="176"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7"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78" name="TextBox 48"/>
          <p:cNvSpPr txBox="1"/>
          <p:nvPr/>
        </p:nvSpPr>
        <p:spPr>
          <a:xfrm>
            <a:off x="556558" y="2040183"/>
            <a:ext cx="2610485" cy="953135"/>
          </a:xfrm>
          <a:prstGeom prst="rect">
            <a:avLst/>
          </a:prstGeom>
          <a:noFill/>
        </p:spPr>
        <p:txBody>
          <a:bodyPr wrap="none" rtlCol="0">
            <a:spAutoFit/>
          </a:bodyPr>
          <a:lstStyle/>
          <a:p>
            <a:pPr algn="r"/>
            <a:r>
              <a:rPr lang="en-US" altLang="zh-CN" sz="2800" dirty="0">
                <a:solidFill>
                  <a:schemeClr val="tx1"/>
                </a:solidFill>
                <a:latin typeface="微软雅黑" panose="020B0503020204020204" pitchFamily="34" charset="-122"/>
                <a:ea typeface="微软雅黑" panose="020B0503020204020204" pitchFamily="34" charset="-122"/>
              </a:rPr>
              <a:t>1.</a:t>
            </a:r>
            <a:r>
              <a:rPr lang="zh-CN" altLang="id-ID" sz="2800" dirty="0">
                <a:solidFill>
                  <a:schemeClr val="tx1"/>
                </a:solidFill>
                <a:latin typeface="微软雅黑" panose="020B0503020204020204" pitchFamily="34" charset="-122"/>
                <a:ea typeface="微软雅黑" panose="020B0503020204020204" pitchFamily="34" charset="-122"/>
              </a:rPr>
              <a:t>教育局公布空</a:t>
            </a:r>
            <a:endParaRPr lang="zh-CN" altLang="id-ID" sz="2800" dirty="0">
              <a:solidFill>
                <a:schemeClr val="tx1"/>
              </a:solidFill>
              <a:latin typeface="微软雅黑" panose="020B0503020204020204" pitchFamily="34" charset="-122"/>
              <a:ea typeface="微软雅黑" panose="020B0503020204020204" pitchFamily="34" charset="-122"/>
            </a:endParaRPr>
          </a:p>
          <a:p>
            <a:pPr algn="l"/>
            <a:r>
              <a:rPr lang="zh-CN" altLang="id-ID" sz="2800" dirty="0">
                <a:solidFill>
                  <a:schemeClr val="tx1"/>
                </a:solidFill>
                <a:latin typeface="微软雅黑" panose="020B0503020204020204" pitchFamily="34" charset="-122"/>
                <a:ea typeface="微软雅黑" panose="020B0503020204020204" pitchFamily="34" charset="-122"/>
              </a:rPr>
              <a:t>余学位数</a:t>
            </a:r>
            <a:endParaRPr lang="zh-CN" altLang="id-ID" sz="2800" dirty="0">
              <a:solidFill>
                <a:schemeClr val="tx1"/>
              </a:solidFill>
              <a:latin typeface="微软雅黑" panose="020B0503020204020204" pitchFamily="34" charset="-122"/>
              <a:ea typeface="微软雅黑" panose="020B0503020204020204" pitchFamily="34" charset="-122"/>
            </a:endParaRPr>
          </a:p>
        </p:txBody>
      </p:sp>
      <p:sp>
        <p:nvSpPr>
          <p:cNvPr id="180" name="TextBox 50"/>
          <p:cNvSpPr txBox="1"/>
          <p:nvPr/>
        </p:nvSpPr>
        <p:spPr>
          <a:xfrm>
            <a:off x="534730" y="4205572"/>
            <a:ext cx="1899285" cy="521970"/>
          </a:xfrm>
          <a:prstGeom prst="rect">
            <a:avLst/>
          </a:prstGeom>
          <a:noFill/>
        </p:spPr>
        <p:txBody>
          <a:bodyPr wrap="none" rtlCol="0">
            <a:spAutoFit/>
          </a:bodyPr>
          <a:lstStyle/>
          <a:p>
            <a:pPr algn="r"/>
            <a:r>
              <a:rPr lang="en-US" altLang="zh-CN" sz="2800" dirty="0">
                <a:latin typeface="微软雅黑" panose="020B0503020204020204" pitchFamily="34" charset="-122"/>
                <a:ea typeface="微软雅黑" panose="020B0503020204020204" pitchFamily="34" charset="-122"/>
              </a:rPr>
              <a:t>5.</a:t>
            </a:r>
            <a:r>
              <a:rPr lang="zh-CN" altLang="id-ID" sz="2800" dirty="0">
                <a:latin typeface="微软雅黑" panose="020B0503020204020204" pitchFamily="34" charset="-122"/>
                <a:ea typeface="微软雅黑" panose="020B0503020204020204" pitchFamily="34" charset="-122"/>
              </a:rPr>
              <a:t>报到入学</a:t>
            </a:r>
            <a:endParaRPr lang="zh-CN" altLang="id-ID" sz="2800" dirty="0">
              <a:latin typeface="微软雅黑" panose="020B0503020204020204" pitchFamily="34" charset="-122"/>
              <a:ea typeface="微软雅黑" panose="020B0503020204020204" pitchFamily="34" charset="-122"/>
            </a:endParaRPr>
          </a:p>
        </p:txBody>
      </p:sp>
      <p:sp>
        <p:nvSpPr>
          <p:cNvPr id="182" name="TextBox 52"/>
          <p:cNvSpPr txBox="1"/>
          <p:nvPr/>
        </p:nvSpPr>
        <p:spPr>
          <a:xfrm>
            <a:off x="9003684" y="2040183"/>
            <a:ext cx="2610485" cy="521970"/>
          </a:xfrm>
          <a:prstGeom prst="rect">
            <a:avLst/>
          </a:prstGeom>
          <a:noFill/>
        </p:spPr>
        <p:txBody>
          <a:bodyPr wrap="none" rtlCol="0">
            <a:spAutoFit/>
          </a:bodyPr>
          <a:lstStyle/>
          <a:p>
            <a:pPr algn="l"/>
            <a:r>
              <a:rPr lang="en-US" altLang="zh-CN" sz="2800" dirty="0">
                <a:solidFill>
                  <a:schemeClr val="tx1"/>
                </a:solidFill>
                <a:latin typeface="微软雅黑" panose="020B0503020204020204" pitchFamily="34" charset="-122"/>
                <a:ea typeface="微软雅黑" panose="020B0503020204020204" pitchFamily="34" charset="-122"/>
              </a:rPr>
              <a:t>2.</a:t>
            </a:r>
            <a:r>
              <a:rPr lang="zh-CN" altLang="en-US" sz="2800" dirty="0">
                <a:solidFill>
                  <a:schemeClr val="tx1"/>
                </a:solidFill>
                <a:latin typeface="微软雅黑" panose="020B0503020204020204" pitchFamily="34" charset="-122"/>
                <a:ea typeface="微软雅黑" panose="020B0503020204020204" pitchFamily="34" charset="-122"/>
              </a:rPr>
              <a:t>网上登记报名</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184" name="TextBox 54"/>
          <p:cNvSpPr txBox="1"/>
          <p:nvPr/>
        </p:nvSpPr>
        <p:spPr>
          <a:xfrm>
            <a:off x="9686428" y="4205572"/>
            <a:ext cx="1899285" cy="521970"/>
          </a:xfrm>
          <a:prstGeom prst="rect">
            <a:avLst/>
          </a:prstGeom>
          <a:noFill/>
        </p:spPr>
        <p:txBody>
          <a:bodyPr wrap="none" rtlCol="0">
            <a:spAutoFit/>
          </a:bodyPr>
          <a:lstStyle/>
          <a:p>
            <a:pPr algn="l"/>
            <a:r>
              <a:rPr lang="en-US" altLang="zh-CN" sz="2800" dirty="0">
                <a:latin typeface="微软雅黑" panose="020B0503020204020204" pitchFamily="34" charset="-122"/>
                <a:ea typeface="微软雅黑" panose="020B0503020204020204" pitchFamily="34" charset="-122"/>
              </a:rPr>
              <a:t>3.</a:t>
            </a:r>
            <a:r>
              <a:rPr lang="zh-CN" altLang="id-ID" sz="2800" dirty="0">
                <a:latin typeface="微软雅黑" panose="020B0503020204020204" pitchFamily="34" charset="-122"/>
                <a:ea typeface="微软雅黑" panose="020B0503020204020204" pitchFamily="34" charset="-122"/>
              </a:rPr>
              <a:t>电脑派位</a:t>
            </a:r>
            <a:endParaRPr lang="zh-CN" altLang="id-ID" sz="2800" dirty="0">
              <a:latin typeface="微软雅黑" panose="020B0503020204020204" pitchFamily="34" charset="-122"/>
              <a:ea typeface="微软雅黑" panose="020B0503020204020204" pitchFamily="34" charset="-122"/>
            </a:endParaRPr>
          </a:p>
        </p:txBody>
      </p:sp>
      <p:sp>
        <p:nvSpPr>
          <p:cNvPr id="186" name="Freeform 55"/>
          <p:cNvSpPr/>
          <p:nvPr/>
        </p:nvSpPr>
        <p:spPr bwMode="auto">
          <a:xfrm>
            <a:off x="3814825" y="2111568"/>
            <a:ext cx="354812" cy="439711"/>
          </a:xfrm>
          <a:custGeom>
            <a:avLst/>
            <a:gdLst>
              <a:gd name="T0" fmla="*/ 2 w 491"/>
              <a:gd name="T1" fmla="*/ 370 h 608"/>
              <a:gd name="T2" fmla="*/ 49 w 491"/>
              <a:gd name="T3" fmla="*/ 332 h 608"/>
              <a:gd name="T4" fmla="*/ 112 w 491"/>
              <a:gd name="T5" fmla="*/ 338 h 608"/>
              <a:gd name="T6" fmla="*/ 112 w 491"/>
              <a:gd name="T7" fmla="*/ 337 h 608"/>
              <a:gd name="T8" fmla="*/ 62 w 491"/>
              <a:gd name="T9" fmla="*/ 331 h 608"/>
              <a:gd name="T10" fmla="*/ 29 w 491"/>
              <a:gd name="T11" fmla="*/ 285 h 608"/>
              <a:gd name="T12" fmla="*/ 71 w 491"/>
              <a:gd name="T13" fmla="*/ 247 h 608"/>
              <a:gd name="T14" fmla="*/ 238 w 491"/>
              <a:gd name="T15" fmla="*/ 264 h 608"/>
              <a:gd name="T16" fmla="*/ 262 w 491"/>
              <a:gd name="T17" fmla="*/ 264 h 608"/>
              <a:gd name="T18" fmla="*/ 254 w 491"/>
              <a:gd name="T19" fmla="*/ 124 h 608"/>
              <a:gd name="T20" fmla="*/ 350 w 491"/>
              <a:gd name="T21" fmla="*/ 47 h 608"/>
              <a:gd name="T22" fmla="*/ 355 w 491"/>
              <a:gd name="T23" fmla="*/ 168 h 608"/>
              <a:gd name="T24" fmla="*/ 440 w 491"/>
              <a:gd name="T25" fmla="*/ 342 h 608"/>
              <a:gd name="T26" fmla="*/ 491 w 491"/>
              <a:gd name="T27" fmla="*/ 368 h 608"/>
              <a:gd name="T28" fmla="*/ 491 w 491"/>
              <a:gd name="T29" fmla="*/ 579 h 608"/>
              <a:gd name="T30" fmla="*/ 292 w 491"/>
              <a:gd name="T31" fmla="*/ 608 h 608"/>
              <a:gd name="T32" fmla="*/ 166 w 491"/>
              <a:gd name="T33" fmla="*/ 595 h 608"/>
              <a:gd name="T34" fmla="*/ 62 w 491"/>
              <a:gd name="T35" fmla="*/ 584 h 608"/>
              <a:gd name="T36" fmla="*/ 33 w 491"/>
              <a:gd name="T37" fmla="*/ 539 h 608"/>
              <a:gd name="T38" fmla="*/ 59 w 491"/>
              <a:gd name="T39" fmla="*/ 502 h 608"/>
              <a:gd name="T40" fmla="*/ 45 w 491"/>
              <a:gd name="T41" fmla="*/ 500 h 608"/>
              <a:gd name="T42" fmla="*/ 12 w 491"/>
              <a:gd name="T43" fmla="*/ 454 h 608"/>
              <a:gd name="T44" fmla="*/ 45 w 491"/>
              <a:gd name="T45" fmla="*/ 417 h 608"/>
              <a:gd name="T46" fmla="*/ 40 w 491"/>
              <a:gd name="T47" fmla="*/ 416 h 608"/>
              <a:gd name="T48" fmla="*/ 2 w 491"/>
              <a:gd name="T49" fmla="*/ 37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1" h="608">
                <a:moveTo>
                  <a:pt x="2" y="370"/>
                </a:moveTo>
                <a:cubicBezTo>
                  <a:pt x="5" y="347"/>
                  <a:pt x="25" y="330"/>
                  <a:pt x="49" y="332"/>
                </a:cubicBezTo>
                <a:cubicBezTo>
                  <a:pt x="112" y="338"/>
                  <a:pt x="112" y="338"/>
                  <a:pt x="112" y="338"/>
                </a:cubicBezTo>
                <a:cubicBezTo>
                  <a:pt x="112" y="337"/>
                  <a:pt x="112" y="337"/>
                  <a:pt x="112" y="337"/>
                </a:cubicBezTo>
                <a:cubicBezTo>
                  <a:pt x="62" y="331"/>
                  <a:pt x="62" y="331"/>
                  <a:pt x="62" y="331"/>
                </a:cubicBezTo>
                <a:cubicBezTo>
                  <a:pt x="42" y="329"/>
                  <a:pt x="27" y="309"/>
                  <a:pt x="29" y="285"/>
                </a:cubicBezTo>
                <a:cubicBezTo>
                  <a:pt x="32" y="262"/>
                  <a:pt x="50" y="245"/>
                  <a:pt x="71" y="247"/>
                </a:cubicBezTo>
                <a:cubicBezTo>
                  <a:pt x="238" y="264"/>
                  <a:pt x="238" y="264"/>
                  <a:pt x="238" y="264"/>
                </a:cubicBezTo>
                <a:cubicBezTo>
                  <a:pt x="262" y="264"/>
                  <a:pt x="262" y="264"/>
                  <a:pt x="262" y="264"/>
                </a:cubicBezTo>
                <a:cubicBezTo>
                  <a:pt x="262" y="264"/>
                  <a:pt x="228" y="249"/>
                  <a:pt x="254" y="124"/>
                </a:cubicBezTo>
                <a:cubicBezTo>
                  <a:pt x="280" y="0"/>
                  <a:pt x="350" y="47"/>
                  <a:pt x="350" y="47"/>
                </a:cubicBezTo>
                <a:cubicBezTo>
                  <a:pt x="350" y="47"/>
                  <a:pt x="351" y="153"/>
                  <a:pt x="355" y="168"/>
                </a:cubicBezTo>
                <a:cubicBezTo>
                  <a:pt x="359" y="183"/>
                  <a:pt x="440" y="342"/>
                  <a:pt x="440" y="342"/>
                </a:cubicBezTo>
                <a:cubicBezTo>
                  <a:pt x="440" y="351"/>
                  <a:pt x="491" y="359"/>
                  <a:pt x="491" y="368"/>
                </a:cubicBezTo>
                <a:cubicBezTo>
                  <a:pt x="490" y="441"/>
                  <a:pt x="491" y="503"/>
                  <a:pt x="491" y="579"/>
                </a:cubicBezTo>
                <a:cubicBezTo>
                  <a:pt x="437" y="565"/>
                  <a:pt x="408" y="608"/>
                  <a:pt x="292" y="608"/>
                </a:cubicBezTo>
                <a:cubicBezTo>
                  <a:pt x="254" y="608"/>
                  <a:pt x="206" y="601"/>
                  <a:pt x="166" y="595"/>
                </a:cubicBezTo>
                <a:cubicBezTo>
                  <a:pt x="62" y="584"/>
                  <a:pt x="62" y="584"/>
                  <a:pt x="62" y="584"/>
                </a:cubicBezTo>
                <a:cubicBezTo>
                  <a:pt x="44" y="582"/>
                  <a:pt x="31" y="562"/>
                  <a:pt x="33" y="539"/>
                </a:cubicBezTo>
                <a:cubicBezTo>
                  <a:pt x="35" y="521"/>
                  <a:pt x="46" y="506"/>
                  <a:pt x="59" y="502"/>
                </a:cubicBezTo>
                <a:cubicBezTo>
                  <a:pt x="45" y="500"/>
                  <a:pt x="45" y="500"/>
                  <a:pt x="45" y="500"/>
                </a:cubicBezTo>
                <a:cubicBezTo>
                  <a:pt x="25" y="498"/>
                  <a:pt x="10" y="478"/>
                  <a:pt x="12" y="454"/>
                </a:cubicBezTo>
                <a:cubicBezTo>
                  <a:pt x="14" y="434"/>
                  <a:pt x="28" y="420"/>
                  <a:pt x="45" y="417"/>
                </a:cubicBezTo>
                <a:cubicBezTo>
                  <a:pt x="40" y="416"/>
                  <a:pt x="40" y="416"/>
                  <a:pt x="40" y="416"/>
                </a:cubicBezTo>
                <a:cubicBezTo>
                  <a:pt x="17" y="414"/>
                  <a:pt x="0" y="393"/>
                  <a:pt x="2" y="370"/>
                </a:cubicBezTo>
                <a:close/>
              </a:path>
            </a:pathLst>
          </a:custGeom>
          <a:solidFill>
            <a:sysClr val="window" lastClr="FFFFFF"/>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87" name="Group 57"/>
          <p:cNvGrpSpPr/>
          <p:nvPr/>
        </p:nvGrpSpPr>
        <p:grpSpPr>
          <a:xfrm>
            <a:off x="3048575" y="4546455"/>
            <a:ext cx="339725" cy="319217"/>
            <a:chOff x="3175" y="-1587"/>
            <a:chExt cx="1209675" cy="1136651"/>
          </a:xfrm>
          <a:solidFill>
            <a:sysClr val="window" lastClr="FFFFFF"/>
          </a:solidFill>
          <a:effectLst>
            <a:outerShdw blurRad="50800" dist="38100" algn="l" rotWithShape="0">
              <a:prstClr val="black">
                <a:alpha val="40000"/>
              </a:prstClr>
            </a:outerShdw>
          </a:effectLst>
        </p:grpSpPr>
        <p:sp>
          <p:nvSpPr>
            <p:cNvPr id="188"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9"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0"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91" name="Group 61"/>
          <p:cNvGrpSpPr/>
          <p:nvPr/>
        </p:nvGrpSpPr>
        <p:grpSpPr>
          <a:xfrm>
            <a:off x="8742289" y="4589384"/>
            <a:ext cx="370859" cy="255576"/>
            <a:chOff x="3175" y="4763"/>
            <a:chExt cx="3130550" cy="2157412"/>
          </a:xfrm>
          <a:solidFill>
            <a:sysClr val="window" lastClr="FFFFFF"/>
          </a:solidFill>
          <a:effectLst>
            <a:outerShdw blurRad="50800" dist="38100" algn="l" rotWithShape="0">
              <a:prstClr val="black">
                <a:alpha val="40000"/>
              </a:prstClr>
            </a:outerShdw>
          </a:effectLst>
        </p:grpSpPr>
        <p:sp>
          <p:nvSpPr>
            <p:cNvPr id="192"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3"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4"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5"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6"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97" name="Freeform 73"/>
          <p:cNvSpPr/>
          <p:nvPr/>
        </p:nvSpPr>
        <p:spPr bwMode="auto">
          <a:xfrm>
            <a:off x="7974727" y="2195988"/>
            <a:ext cx="309377" cy="308223"/>
          </a:xfrm>
          <a:custGeom>
            <a:avLst/>
            <a:gdLst>
              <a:gd name="T0" fmla="*/ 366 w 451"/>
              <a:gd name="T1" fmla="*/ 355 h 449"/>
              <a:gd name="T2" fmla="*/ 320 w 451"/>
              <a:gd name="T3" fmla="*/ 391 h 449"/>
              <a:gd name="T4" fmla="*/ 173 w 451"/>
              <a:gd name="T5" fmla="*/ 391 h 449"/>
              <a:gd name="T6" fmla="*/ 154 w 451"/>
              <a:gd name="T7" fmla="*/ 363 h 449"/>
              <a:gd name="T8" fmla="*/ 173 w 451"/>
              <a:gd name="T9" fmla="*/ 304 h 449"/>
              <a:gd name="T10" fmla="*/ 405 w 451"/>
              <a:gd name="T11" fmla="*/ 304 h 449"/>
              <a:gd name="T12" fmla="*/ 451 w 451"/>
              <a:gd name="T13" fmla="*/ 103 h 449"/>
              <a:gd name="T14" fmla="*/ 84 w 451"/>
              <a:gd name="T15" fmla="*/ 54 h 449"/>
              <a:gd name="T16" fmla="*/ 55 w 451"/>
              <a:gd name="T17" fmla="*/ 35 h 449"/>
              <a:gd name="T18" fmla="*/ 56 w 451"/>
              <a:gd name="T19" fmla="*/ 28 h 449"/>
              <a:gd name="T20" fmla="*/ 28 w 451"/>
              <a:gd name="T21" fmla="*/ 0 h 449"/>
              <a:gd name="T22" fmla="*/ 0 w 451"/>
              <a:gd name="T23" fmla="*/ 28 h 449"/>
              <a:gd name="T24" fmla="*/ 28 w 451"/>
              <a:gd name="T25" fmla="*/ 56 h 449"/>
              <a:gd name="T26" fmla="*/ 33 w 451"/>
              <a:gd name="T27" fmla="*/ 55 h 449"/>
              <a:gd name="T28" fmla="*/ 68 w 451"/>
              <a:gd name="T29" fmla="*/ 78 h 449"/>
              <a:gd name="T30" fmla="*/ 125 w 451"/>
              <a:gd name="T31" fmla="*/ 304 h 449"/>
              <a:gd name="T32" fmla="*/ 142 w 451"/>
              <a:gd name="T33" fmla="*/ 304 h 449"/>
              <a:gd name="T34" fmla="*/ 127 w 451"/>
              <a:gd name="T35" fmla="*/ 353 h 449"/>
              <a:gd name="T36" fmla="*/ 125 w 451"/>
              <a:gd name="T37" fmla="*/ 353 h 449"/>
              <a:gd name="T38" fmla="*/ 77 w 451"/>
              <a:gd name="T39" fmla="*/ 401 h 449"/>
              <a:gd name="T40" fmla="*/ 125 w 451"/>
              <a:gd name="T41" fmla="*/ 449 h 449"/>
              <a:gd name="T42" fmla="*/ 170 w 451"/>
              <a:gd name="T43" fmla="*/ 420 h 449"/>
              <a:gd name="T44" fmla="*/ 322 w 451"/>
              <a:gd name="T45" fmla="*/ 420 h 449"/>
              <a:gd name="T46" fmla="*/ 366 w 451"/>
              <a:gd name="T47" fmla="*/ 449 h 449"/>
              <a:gd name="T48" fmla="*/ 413 w 451"/>
              <a:gd name="T49" fmla="*/ 402 h 449"/>
              <a:gd name="T50" fmla="*/ 366 w 451"/>
              <a:gd name="T51" fmla="*/ 3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1" h="449">
                <a:moveTo>
                  <a:pt x="366" y="355"/>
                </a:moveTo>
                <a:cubicBezTo>
                  <a:pt x="343" y="355"/>
                  <a:pt x="325" y="371"/>
                  <a:pt x="320" y="391"/>
                </a:cubicBezTo>
                <a:cubicBezTo>
                  <a:pt x="173" y="391"/>
                  <a:pt x="173" y="391"/>
                  <a:pt x="173" y="391"/>
                </a:cubicBezTo>
                <a:cubicBezTo>
                  <a:pt x="170" y="380"/>
                  <a:pt x="164" y="370"/>
                  <a:pt x="154" y="363"/>
                </a:cubicBezTo>
                <a:cubicBezTo>
                  <a:pt x="173" y="304"/>
                  <a:pt x="173" y="304"/>
                  <a:pt x="173" y="304"/>
                </a:cubicBezTo>
                <a:cubicBezTo>
                  <a:pt x="405" y="304"/>
                  <a:pt x="405" y="304"/>
                  <a:pt x="405" y="304"/>
                </a:cubicBezTo>
                <a:cubicBezTo>
                  <a:pt x="451" y="103"/>
                  <a:pt x="451" y="103"/>
                  <a:pt x="451" y="103"/>
                </a:cubicBezTo>
                <a:cubicBezTo>
                  <a:pt x="84" y="54"/>
                  <a:pt x="84" y="54"/>
                  <a:pt x="84" y="54"/>
                </a:cubicBezTo>
                <a:cubicBezTo>
                  <a:pt x="55" y="35"/>
                  <a:pt x="55" y="35"/>
                  <a:pt x="55" y="35"/>
                </a:cubicBezTo>
                <a:cubicBezTo>
                  <a:pt x="56" y="28"/>
                  <a:pt x="56" y="28"/>
                  <a:pt x="56" y="28"/>
                </a:cubicBezTo>
                <a:cubicBezTo>
                  <a:pt x="56" y="13"/>
                  <a:pt x="43" y="0"/>
                  <a:pt x="28" y="0"/>
                </a:cubicBezTo>
                <a:cubicBezTo>
                  <a:pt x="12" y="0"/>
                  <a:pt x="0" y="13"/>
                  <a:pt x="0" y="28"/>
                </a:cubicBezTo>
                <a:cubicBezTo>
                  <a:pt x="0" y="44"/>
                  <a:pt x="12" y="56"/>
                  <a:pt x="28" y="56"/>
                </a:cubicBezTo>
                <a:cubicBezTo>
                  <a:pt x="33" y="55"/>
                  <a:pt x="33" y="55"/>
                  <a:pt x="33" y="55"/>
                </a:cubicBezTo>
                <a:cubicBezTo>
                  <a:pt x="68" y="78"/>
                  <a:pt x="68" y="78"/>
                  <a:pt x="68" y="78"/>
                </a:cubicBezTo>
                <a:cubicBezTo>
                  <a:pt x="125" y="304"/>
                  <a:pt x="125" y="304"/>
                  <a:pt x="125" y="304"/>
                </a:cubicBezTo>
                <a:cubicBezTo>
                  <a:pt x="142" y="304"/>
                  <a:pt x="142" y="304"/>
                  <a:pt x="142" y="304"/>
                </a:cubicBezTo>
                <a:cubicBezTo>
                  <a:pt x="127" y="353"/>
                  <a:pt x="127" y="353"/>
                  <a:pt x="127" y="353"/>
                </a:cubicBezTo>
                <a:cubicBezTo>
                  <a:pt x="125" y="353"/>
                  <a:pt x="125" y="353"/>
                  <a:pt x="125" y="353"/>
                </a:cubicBezTo>
                <a:cubicBezTo>
                  <a:pt x="99" y="353"/>
                  <a:pt x="77" y="374"/>
                  <a:pt x="77" y="401"/>
                </a:cubicBezTo>
                <a:cubicBezTo>
                  <a:pt x="77" y="428"/>
                  <a:pt x="99" y="449"/>
                  <a:pt x="125" y="449"/>
                </a:cubicBezTo>
                <a:cubicBezTo>
                  <a:pt x="145" y="449"/>
                  <a:pt x="162" y="437"/>
                  <a:pt x="170" y="420"/>
                </a:cubicBezTo>
                <a:cubicBezTo>
                  <a:pt x="322" y="420"/>
                  <a:pt x="322" y="420"/>
                  <a:pt x="322" y="420"/>
                </a:cubicBezTo>
                <a:cubicBezTo>
                  <a:pt x="329" y="437"/>
                  <a:pt x="346" y="449"/>
                  <a:pt x="366" y="449"/>
                </a:cubicBezTo>
                <a:cubicBezTo>
                  <a:pt x="392" y="449"/>
                  <a:pt x="413" y="428"/>
                  <a:pt x="413" y="402"/>
                </a:cubicBezTo>
                <a:cubicBezTo>
                  <a:pt x="413" y="376"/>
                  <a:pt x="392" y="355"/>
                  <a:pt x="366" y="355"/>
                </a:cubicBezTo>
                <a:close/>
              </a:path>
            </a:pathLst>
          </a:custGeom>
          <a:solidFill>
            <a:sysClr val="window" lastClr="FFFFFF"/>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79425" y="252095"/>
            <a:ext cx="6357620" cy="1302384"/>
            <a:chOff x="755" y="0"/>
            <a:chExt cx="10012" cy="2051"/>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21</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279" y="0"/>
              <a:ext cx="74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小学转学工作流程</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3" name="Group 11"/>
          <p:cNvGrpSpPr/>
          <p:nvPr/>
        </p:nvGrpSpPr>
        <p:grpSpPr>
          <a:xfrm>
            <a:off x="5181814" y="5183179"/>
            <a:ext cx="1363269" cy="1350520"/>
            <a:chOff x="2066926" y="3819550"/>
            <a:chExt cx="1530350" cy="1516038"/>
          </a:xfrm>
          <a:solidFill>
            <a:srgbClr val="00B050"/>
          </a:solidFill>
          <a:scene3d>
            <a:camera prst="orthographicFront">
              <a:rot lat="0" lon="0" rev="0"/>
            </a:camera>
            <a:lightRig rig="glow" dir="t">
              <a:rot lat="0" lon="0" rev="4800000"/>
            </a:lightRig>
          </a:scene3d>
        </p:grpSpPr>
        <p:sp>
          <p:nvSpPr>
            <p:cNvPr id="7" name="Freeform 16"/>
            <p:cNvSpPr>
              <a:spLocks noEditPoints="1"/>
            </p:cNvSpPr>
            <p:nvPr/>
          </p:nvSpPr>
          <p:spPr bwMode="auto">
            <a:xfrm>
              <a:off x="2133601" y="4232275"/>
              <a:ext cx="1035050" cy="1041400"/>
            </a:xfrm>
            <a:custGeom>
              <a:avLst/>
              <a:gdLst>
                <a:gd name="T0" fmla="*/ 117 w 234"/>
                <a:gd name="T1" fmla="*/ 218 h 235"/>
                <a:gd name="T2" fmla="*/ 17 w 234"/>
                <a:gd name="T3" fmla="*/ 117 h 235"/>
                <a:gd name="T4" fmla="*/ 117 w 234"/>
                <a:gd name="T5" fmla="*/ 17 h 235"/>
                <a:gd name="T6" fmla="*/ 217 w 234"/>
                <a:gd name="T7" fmla="*/ 117 h 235"/>
                <a:gd name="T8" fmla="*/ 117 w 234"/>
                <a:gd name="T9" fmla="*/ 218 h 235"/>
                <a:gd name="T10" fmla="*/ 117 w 234"/>
                <a:gd name="T11" fmla="*/ 0 h 235"/>
                <a:gd name="T12" fmla="*/ 0 w 234"/>
                <a:gd name="T13" fmla="*/ 117 h 235"/>
                <a:gd name="T14" fmla="*/ 117 w 234"/>
                <a:gd name="T15" fmla="*/ 235 h 235"/>
                <a:gd name="T16" fmla="*/ 234 w 234"/>
                <a:gd name="T17" fmla="*/ 117 h 235"/>
                <a:gd name="T18" fmla="*/ 117 w 234"/>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5">
                  <a:moveTo>
                    <a:pt x="117" y="218"/>
                  </a:moveTo>
                  <a:cubicBezTo>
                    <a:pt x="62" y="218"/>
                    <a:pt x="17" y="173"/>
                    <a:pt x="17" y="117"/>
                  </a:cubicBezTo>
                  <a:cubicBezTo>
                    <a:pt x="17" y="62"/>
                    <a:pt x="62" y="17"/>
                    <a:pt x="117" y="17"/>
                  </a:cubicBezTo>
                  <a:cubicBezTo>
                    <a:pt x="172" y="17"/>
                    <a:pt x="217" y="62"/>
                    <a:pt x="217" y="117"/>
                  </a:cubicBezTo>
                  <a:cubicBezTo>
                    <a:pt x="217" y="173"/>
                    <a:pt x="172" y="218"/>
                    <a:pt x="117" y="218"/>
                  </a:cubicBezTo>
                  <a:moveTo>
                    <a:pt x="117" y="0"/>
                  </a:moveTo>
                  <a:cubicBezTo>
                    <a:pt x="52" y="0"/>
                    <a:pt x="0" y="53"/>
                    <a:pt x="0" y="117"/>
                  </a:cubicBezTo>
                  <a:cubicBezTo>
                    <a:pt x="0" y="182"/>
                    <a:pt x="52" y="235"/>
                    <a:pt x="117" y="235"/>
                  </a:cubicBezTo>
                  <a:cubicBezTo>
                    <a:pt x="182" y="235"/>
                    <a:pt x="234" y="182"/>
                    <a:pt x="234" y="117"/>
                  </a:cubicBezTo>
                  <a:cubicBezTo>
                    <a:pt x="234" y="53"/>
                    <a:pt x="182"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 name="Freeform 17"/>
            <p:cNvSpPr>
              <a:spLocks noEditPoints="1"/>
            </p:cNvSpPr>
            <p:nvPr/>
          </p:nvSpPr>
          <p:spPr bwMode="auto">
            <a:xfrm>
              <a:off x="2066926" y="4165600"/>
              <a:ext cx="1168400" cy="1169988"/>
            </a:xfrm>
            <a:custGeom>
              <a:avLst/>
              <a:gdLst>
                <a:gd name="T0" fmla="*/ 132 w 264"/>
                <a:gd name="T1" fmla="*/ 261 h 264"/>
                <a:gd name="T2" fmla="*/ 3 w 264"/>
                <a:gd name="T3" fmla="*/ 132 h 264"/>
                <a:gd name="T4" fmla="*/ 132 w 264"/>
                <a:gd name="T5" fmla="*/ 4 h 264"/>
                <a:gd name="T6" fmla="*/ 261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1" y="61"/>
                    <a:pt x="261" y="132"/>
                  </a:cubicBezTo>
                  <a:cubicBezTo>
                    <a:pt x="261" y="203"/>
                    <a:pt x="203" y="261"/>
                    <a:pt x="132" y="261"/>
                  </a:cubicBezTo>
                  <a:moveTo>
                    <a:pt x="132" y="0"/>
                  </a:moveTo>
                  <a:cubicBezTo>
                    <a:pt x="59" y="0"/>
                    <a:pt x="0" y="60"/>
                    <a:pt x="0" y="132"/>
                  </a:cubicBezTo>
                  <a:cubicBezTo>
                    <a:pt x="0" y="205"/>
                    <a:pt x="59" y="264"/>
                    <a:pt x="132" y="264"/>
                  </a:cubicBezTo>
                  <a:cubicBezTo>
                    <a:pt x="205" y="264"/>
                    <a:pt x="264" y="205"/>
                    <a:pt x="264" y="132"/>
                  </a:cubicBezTo>
                  <a:cubicBezTo>
                    <a:pt x="264" y="60"/>
                    <a:pt x="205"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 name="Oval 18"/>
            <p:cNvSpPr>
              <a:spLocks noChangeArrowheads="1"/>
            </p:cNvSpPr>
            <p:nvPr/>
          </p:nvSpPr>
          <p:spPr bwMode="auto">
            <a:xfrm>
              <a:off x="2208213" y="4308475"/>
              <a:ext cx="885825"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32"/>
            <p:cNvSpPr/>
            <p:nvPr/>
          </p:nvSpPr>
          <p:spPr bwMode="auto">
            <a:xfrm>
              <a:off x="2602488" y="3819550"/>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2" name="Group 42"/>
          <p:cNvGrpSpPr/>
          <p:nvPr/>
        </p:nvGrpSpPr>
        <p:grpSpPr>
          <a:xfrm>
            <a:off x="5355458" y="5581903"/>
            <a:ext cx="277647" cy="276819"/>
            <a:chOff x="2138511" y="2464802"/>
            <a:chExt cx="354012" cy="352956"/>
          </a:xfrm>
          <a:solidFill>
            <a:srgbClr val="7CCA62"/>
          </a:solidFill>
        </p:grpSpPr>
        <p:sp>
          <p:nvSpPr>
            <p:cNvPr id="13" name="Oval 43"/>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44"/>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6" name="TextBox 50"/>
          <p:cNvSpPr txBox="1"/>
          <p:nvPr/>
        </p:nvSpPr>
        <p:spPr>
          <a:xfrm>
            <a:off x="6317615" y="5787390"/>
            <a:ext cx="3994785" cy="521970"/>
          </a:xfrm>
          <a:prstGeom prst="rect">
            <a:avLst/>
          </a:prstGeom>
          <a:noFill/>
        </p:spPr>
        <p:txBody>
          <a:bodyPr wrap="square" rtlCol="0">
            <a:spAutoFit/>
          </a:bodyPr>
          <a:p>
            <a:pPr algn="r"/>
            <a:r>
              <a:rPr lang="en-US" altLang="zh-CN" sz="2800" dirty="0">
                <a:latin typeface="微软雅黑" panose="020B0503020204020204" pitchFamily="34" charset="-122"/>
                <a:ea typeface="微软雅黑" panose="020B0503020204020204" pitchFamily="34" charset="-122"/>
              </a:rPr>
              <a:t>4.</a:t>
            </a:r>
            <a:r>
              <a:rPr lang="zh-CN" altLang="id-ID" sz="2800" dirty="0">
                <a:latin typeface="微软雅黑" panose="020B0503020204020204" pitchFamily="34" charset="-122"/>
                <a:ea typeface="微软雅黑" panose="020B0503020204020204" pitchFamily="34" charset="-122"/>
              </a:rPr>
              <a:t>发放转学入学通知书</a:t>
            </a:r>
            <a:endParaRPr lang="zh-CN" altLang="id-ID" sz="2800" dirty="0">
              <a:latin typeface="微软雅黑" panose="020B0503020204020204" pitchFamily="34" charset="-122"/>
              <a:ea typeface="微软雅黑" panose="020B0503020204020204" pitchFamily="34" charset="-122"/>
            </a:endParaRPr>
          </a:p>
        </p:txBody>
      </p:sp>
      <p:grpSp>
        <p:nvGrpSpPr>
          <p:cNvPr id="18" name="Group 57"/>
          <p:cNvGrpSpPr/>
          <p:nvPr/>
        </p:nvGrpSpPr>
        <p:grpSpPr>
          <a:xfrm>
            <a:off x="5550475" y="5841855"/>
            <a:ext cx="339725" cy="319217"/>
            <a:chOff x="3175" y="-1587"/>
            <a:chExt cx="1209675" cy="1136651"/>
          </a:xfrm>
          <a:solidFill>
            <a:sysClr val="window" lastClr="FFFFFF"/>
          </a:solidFill>
          <a:effectLst>
            <a:outerShdw blurRad="50800" dist="38100" algn="l" rotWithShape="0">
              <a:prstClr val="black">
                <a:alpha val="40000"/>
              </a:prstClr>
            </a:outerShdw>
          </a:effectLst>
        </p:grpSpPr>
        <p:sp>
          <p:nvSpPr>
            <p:cNvPr id="19"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500"/>
                                        <p:tgtEl>
                                          <p:spTgt spid="15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86"/>
                                        </p:tgtEl>
                                        <p:attrNameLst>
                                          <p:attrName>style.visibility</p:attrName>
                                        </p:attrNameLst>
                                      </p:cBhvr>
                                      <p:to>
                                        <p:strVal val="visible"/>
                                      </p:to>
                                    </p:set>
                                    <p:anim calcmode="lin" valueType="num">
                                      <p:cBhvr>
                                        <p:cTn id="19" dur="500" fill="hold"/>
                                        <p:tgtEl>
                                          <p:spTgt spid="186"/>
                                        </p:tgtEl>
                                        <p:attrNameLst>
                                          <p:attrName>ppt_w</p:attrName>
                                        </p:attrNameLst>
                                      </p:cBhvr>
                                      <p:tavLst>
                                        <p:tav tm="0">
                                          <p:val>
                                            <p:fltVal val="0"/>
                                          </p:val>
                                        </p:tav>
                                        <p:tav tm="100000">
                                          <p:val>
                                            <p:strVal val="#ppt_w"/>
                                          </p:val>
                                        </p:tav>
                                      </p:tavLst>
                                    </p:anim>
                                    <p:anim calcmode="lin" valueType="num">
                                      <p:cBhvr>
                                        <p:cTn id="20" dur="500" fill="hold"/>
                                        <p:tgtEl>
                                          <p:spTgt spid="186"/>
                                        </p:tgtEl>
                                        <p:attrNameLst>
                                          <p:attrName>ppt_h</p:attrName>
                                        </p:attrNameLst>
                                      </p:cBhvr>
                                      <p:tavLst>
                                        <p:tav tm="0">
                                          <p:val>
                                            <p:fltVal val="0"/>
                                          </p:val>
                                        </p:tav>
                                        <p:tav tm="100000">
                                          <p:val>
                                            <p:strVal val="#ppt_h"/>
                                          </p:val>
                                        </p:tav>
                                      </p:tavLst>
                                    </p:anim>
                                    <p:animEffect transition="in" filter="fade">
                                      <p:cBhvr>
                                        <p:cTn id="21" dur="500"/>
                                        <p:tgtEl>
                                          <p:spTgt spid="18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66"/>
                                        </p:tgtEl>
                                        <p:attrNameLst>
                                          <p:attrName>style.visibility</p:attrName>
                                        </p:attrNameLst>
                                      </p:cBhvr>
                                      <p:to>
                                        <p:strVal val="visible"/>
                                      </p:to>
                                    </p:set>
                                    <p:anim calcmode="lin" valueType="num">
                                      <p:cBhvr>
                                        <p:cTn id="25" dur="500" fill="hold"/>
                                        <p:tgtEl>
                                          <p:spTgt spid="166"/>
                                        </p:tgtEl>
                                        <p:attrNameLst>
                                          <p:attrName>ppt_w</p:attrName>
                                        </p:attrNameLst>
                                      </p:cBhvr>
                                      <p:tavLst>
                                        <p:tav tm="0">
                                          <p:val>
                                            <p:fltVal val="0"/>
                                          </p:val>
                                        </p:tav>
                                        <p:tav tm="100000">
                                          <p:val>
                                            <p:strVal val="#ppt_w"/>
                                          </p:val>
                                        </p:tav>
                                      </p:tavLst>
                                    </p:anim>
                                    <p:anim calcmode="lin" valueType="num">
                                      <p:cBhvr>
                                        <p:cTn id="26" dur="500" fill="hold"/>
                                        <p:tgtEl>
                                          <p:spTgt spid="166"/>
                                        </p:tgtEl>
                                        <p:attrNameLst>
                                          <p:attrName>ppt_h</p:attrName>
                                        </p:attrNameLst>
                                      </p:cBhvr>
                                      <p:tavLst>
                                        <p:tav tm="0">
                                          <p:val>
                                            <p:fltVal val="0"/>
                                          </p:val>
                                        </p:tav>
                                        <p:tav tm="100000">
                                          <p:val>
                                            <p:strVal val="#ppt_h"/>
                                          </p:val>
                                        </p:tav>
                                      </p:tavLst>
                                    </p:anim>
                                    <p:animEffect transition="in" filter="fade">
                                      <p:cBhvr>
                                        <p:cTn id="27" dur="500"/>
                                        <p:tgtEl>
                                          <p:spTgt spid="16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78"/>
                                        </p:tgtEl>
                                        <p:attrNameLst>
                                          <p:attrName>style.visibility</p:attrName>
                                        </p:attrNameLst>
                                      </p:cBhvr>
                                      <p:to>
                                        <p:strVal val="visible"/>
                                      </p:to>
                                    </p:set>
                                    <p:animEffect transition="in" filter="fade">
                                      <p:cBhvr>
                                        <p:cTn id="31" dur="500"/>
                                        <p:tgtEl>
                                          <p:spTgt spid="178"/>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500"/>
                                        <p:tgtEl>
                                          <p:spTgt spid="153"/>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97"/>
                                        </p:tgtEl>
                                        <p:attrNameLst>
                                          <p:attrName>style.visibility</p:attrName>
                                        </p:attrNameLst>
                                      </p:cBhvr>
                                      <p:to>
                                        <p:strVal val="visible"/>
                                      </p:to>
                                    </p:set>
                                    <p:anim calcmode="lin" valueType="num">
                                      <p:cBhvr>
                                        <p:cTn id="39" dur="500" fill="hold"/>
                                        <p:tgtEl>
                                          <p:spTgt spid="197"/>
                                        </p:tgtEl>
                                        <p:attrNameLst>
                                          <p:attrName>ppt_w</p:attrName>
                                        </p:attrNameLst>
                                      </p:cBhvr>
                                      <p:tavLst>
                                        <p:tav tm="0">
                                          <p:val>
                                            <p:fltVal val="0"/>
                                          </p:val>
                                        </p:tav>
                                        <p:tav tm="100000">
                                          <p:val>
                                            <p:strVal val="#ppt_w"/>
                                          </p:val>
                                        </p:tav>
                                      </p:tavLst>
                                    </p:anim>
                                    <p:anim calcmode="lin" valueType="num">
                                      <p:cBhvr>
                                        <p:cTn id="40" dur="500" fill="hold"/>
                                        <p:tgtEl>
                                          <p:spTgt spid="197"/>
                                        </p:tgtEl>
                                        <p:attrNameLst>
                                          <p:attrName>ppt_h</p:attrName>
                                        </p:attrNameLst>
                                      </p:cBhvr>
                                      <p:tavLst>
                                        <p:tav tm="0">
                                          <p:val>
                                            <p:fltVal val="0"/>
                                          </p:val>
                                        </p:tav>
                                        <p:tav tm="100000">
                                          <p:val>
                                            <p:strVal val="#ppt_h"/>
                                          </p:val>
                                        </p:tav>
                                      </p:tavLst>
                                    </p:anim>
                                    <p:animEffect transition="in" filter="fade">
                                      <p:cBhvr>
                                        <p:cTn id="41" dur="500"/>
                                        <p:tgtEl>
                                          <p:spTgt spid="197"/>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169"/>
                                        </p:tgtEl>
                                        <p:attrNameLst>
                                          <p:attrName>style.visibility</p:attrName>
                                        </p:attrNameLst>
                                      </p:cBhvr>
                                      <p:to>
                                        <p:strVal val="visible"/>
                                      </p:to>
                                    </p:set>
                                    <p:anim calcmode="lin" valueType="num">
                                      <p:cBhvr>
                                        <p:cTn id="45" dur="500" fill="hold"/>
                                        <p:tgtEl>
                                          <p:spTgt spid="169"/>
                                        </p:tgtEl>
                                        <p:attrNameLst>
                                          <p:attrName>ppt_w</p:attrName>
                                        </p:attrNameLst>
                                      </p:cBhvr>
                                      <p:tavLst>
                                        <p:tav tm="0">
                                          <p:val>
                                            <p:fltVal val="0"/>
                                          </p:val>
                                        </p:tav>
                                        <p:tav tm="100000">
                                          <p:val>
                                            <p:strVal val="#ppt_w"/>
                                          </p:val>
                                        </p:tav>
                                      </p:tavLst>
                                    </p:anim>
                                    <p:anim calcmode="lin" valueType="num">
                                      <p:cBhvr>
                                        <p:cTn id="46" dur="500" fill="hold"/>
                                        <p:tgtEl>
                                          <p:spTgt spid="169"/>
                                        </p:tgtEl>
                                        <p:attrNameLst>
                                          <p:attrName>ppt_h</p:attrName>
                                        </p:attrNameLst>
                                      </p:cBhvr>
                                      <p:tavLst>
                                        <p:tav tm="0">
                                          <p:val>
                                            <p:fltVal val="0"/>
                                          </p:val>
                                        </p:tav>
                                        <p:tav tm="100000">
                                          <p:val>
                                            <p:strVal val="#ppt_h"/>
                                          </p:val>
                                        </p:tav>
                                      </p:tavLst>
                                    </p:anim>
                                    <p:animEffect transition="in" filter="fade">
                                      <p:cBhvr>
                                        <p:cTn id="47" dur="500"/>
                                        <p:tgtEl>
                                          <p:spTgt spid="169"/>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82"/>
                                        </p:tgtEl>
                                        <p:attrNameLst>
                                          <p:attrName>style.visibility</p:attrName>
                                        </p:attrNameLst>
                                      </p:cBhvr>
                                      <p:to>
                                        <p:strVal val="visible"/>
                                      </p:to>
                                    </p:set>
                                    <p:animEffect transition="in" filter="fade">
                                      <p:cBhvr>
                                        <p:cTn id="51" dur="500"/>
                                        <p:tgtEl>
                                          <p:spTgt spid="182"/>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fade">
                                      <p:cBhvr>
                                        <p:cTn id="55" dur="500"/>
                                        <p:tgtEl>
                                          <p:spTgt spid="141"/>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87"/>
                                        </p:tgtEl>
                                        <p:attrNameLst>
                                          <p:attrName>style.visibility</p:attrName>
                                        </p:attrNameLst>
                                      </p:cBhvr>
                                      <p:to>
                                        <p:strVal val="visible"/>
                                      </p:to>
                                    </p:set>
                                    <p:anim calcmode="lin" valueType="num">
                                      <p:cBhvr>
                                        <p:cTn id="59" dur="500" fill="hold"/>
                                        <p:tgtEl>
                                          <p:spTgt spid="187"/>
                                        </p:tgtEl>
                                        <p:attrNameLst>
                                          <p:attrName>ppt_w</p:attrName>
                                        </p:attrNameLst>
                                      </p:cBhvr>
                                      <p:tavLst>
                                        <p:tav tm="0">
                                          <p:val>
                                            <p:fltVal val="0"/>
                                          </p:val>
                                        </p:tav>
                                        <p:tav tm="100000">
                                          <p:val>
                                            <p:strVal val="#ppt_w"/>
                                          </p:val>
                                        </p:tav>
                                      </p:tavLst>
                                    </p:anim>
                                    <p:anim calcmode="lin" valueType="num">
                                      <p:cBhvr>
                                        <p:cTn id="60" dur="500" fill="hold"/>
                                        <p:tgtEl>
                                          <p:spTgt spid="187"/>
                                        </p:tgtEl>
                                        <p:attrNameLst>
                                          <p:attrName>ppt_h</p:attrName>
                                        </p:attrNameLst>
                                      </p:cBhvr>
                                      <p:tavLst>
                                        <p:tav tm="0">
                                          <p:val>
                                            <p:fltVal val="0"/>
                                          </p:val>
                                        </p:tav>
                                        <p:tav tm="100000">
                                          <p:val>
                                            <p:strVal val="#ppt_h"/>
                                          </p:val>
                                        </p:tav>
                                      </p:tavLst>
                                    </p:anim>
                                    <p:animEffect transition="in" filter="fade">
                                      <p:cBhvr>
                                        <p:cTn id="61" dur="500"/>
                                        <p:tgtEl>
                                          <p:spTgt spid="187"/>
                                        </p:tgtEl>
                                      </p:cBhvr>
                                    </p:animEffect>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172"/>
                                        </p:tgtEl>
                                        <p:attrNameLst>
                                          <p:attrName>style.visibility</p:attrName>
                                        </p:attrNameLst>
                                      </p:cBhvr>
                                      <p:to>
                                        <p:strVal val="visible"/>
                                      </p:to>
                                    </p:set>
                                    <p:anim calcmode="lin" valueType="num">
                                      <p:cBhvr>
                                        <p:cTn id="65" dur="500" fill="hold"/>
                                        <p:tgtEl>
                                          <p:spTgt spid="172"/>
                                        </p:tgtEl>
                                        <p:attrNameLst>
                                          <p:attrName>ppt_w</p:attrName>
                                        </p:attrNameLst>
                                      </p:cBhvr>
                                      <p:tavLst>
                                        <p:tav tm="0">
                                          <p:val>
                                            <p:fltVal val="0"/>
                                          </p:val>
                                        </p:tav>
                                        <p:tav tm="100000">
                                          <p:val>
                                            <p:strVal val="#ppt_w"/>
                                          </p:val>
                                        </p:tav>
                                      </p:tavLst>
                                    </p:anim>
                                    <p:anim calcmode="lin" valueType="num">
                                      <p:cBhvr>
                                        <p:cTn id="66" dur="500" fill="hold"/>
                                        <p:tgtEl>
                                          <p:spTgt spid="172"/>
                                        </p:tgtEl>
                                        <p:attrNameLst>
                                          <p:attrName>ppt_h</p:attrName>
                                        </p:attrNameLst>
                                      </p:cBhvr>
                                      <p:tavLst>
                                        <p:tav tm="0">
                                          <p:val>
                                            <p:fltVal val="0"/>
                                          </p:val>
                                        </p:tav>
                                        <p:tav tm="100000">
                                          <p:val>
                                            <p:strVal val="#ppt_h"/>
                                          </p:val>
                                        </p:tav>
                                      </p:tavLst>
                                    </p:anim>
                                    <p:animEffect transition="in" filter="fade">
                                      <p:cBhvr>
                                        <p:cTn id="67" dur="500"/>
                                        <p:tgtEl>
                                          <p:spTgt spid="172"/>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180"/>
                                        </p:tgtEl>
                                        <p:attrNameLst>
                                          <p:attrName>style.visibility</p:attrName>
                                        </p:attrNameLst>
                                      </p:cBhvr>
                                      <p:to>
                                        <p:strVal val="visible"/>
                                      </p:to>
                                    </p:set>
                                    <p:animEffect transition="in" filter="fade">
                                      <p:cBhvr>
                                        <p:cTn id="71" dur="500"/>
                                        <p:tgtEl>
                                          <p:spTgt spid="180"/>
                                        </p:tgtEl>
                                      </p:cBhvr>
                                    </p:animEffect>
                                  </p:childTnLst>
                                </p:cTn>
                              </p:par>
                            </p:childTnLst>
                          </p:cTn>
                        </p:par>
                        <p:par>
                          <p:cTn id="72" fill="hold">
                            <p:stCondLst>
                              <p:cond delay="7000"/>
                            </p:stCondLst>
                            <p:childTnLst>
                              <p:par>
                                <p:cTn id="73" presetID="10" presetClass="entr" presetSubtype="0" fill="hold" nodeType="afterEffect">
                                  <p:stCondLst>
                                    <p:cond delay="0"/>
                                  </p:stCondLst>
                                  <p:childTnLst>
                                    <p:set>
                                      <p:cBhvr>
                                        <p:cTn id="74" dur="1" fill="hold">
                                          <p:stCondLst>
                                            <p:cond delay="0"/>
                                          </p:stCondLst>
                                        </p:cTn>
                                        <p:tgtEl>
                                          <p:spTgt spid="147"/>
                                        </p:tgtEl>
                                        <p:attrNameLst>
                                          <p:attrName>style.visibility</p:attrName>
                                        </p:attrNameLst>
                                      </p:cBhvr>
                                      <p:to>
                                        <p:strVal val="visible"/>
                                      </p:to>
                                    </p:set>
                                    <p:animEffect transition="in" filter="fade">
                                      <p:cBhvr>
                                        <p:cTn id="75" dur="500"/>
                                        <p:tgtEl>
                                          <p:spTgt spid="147"/>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191"/>
                                        </p:tgtEl>
                                        <p:attrNameLst>
                                          <p:attrName>style.visibility</p:attrName>
                                        </p:attrNameLst>
                                      </p:cBhvr>
                                      <p:to>
                                        <p:strVal val="visible"/>
                                      </p:to>
                                    </p:set>
                                    <p:anim calcmode="lin" valueType="num">
                                      <p:cBhvr>
                                        <p:cTn id="79" dur="500" fill="hold"/>
                                        <p:tgtEl>
                                          <p:spTgt spid="191"/>
                                        </p:tgtEl>
                                        <p:attrNameLst>
                                          <p:attrName>ppt_w</p:attrName>
                                        </p:attrNameLst>
                                      </p:cBhvr>
                                      <p:tavLst>
                                        <p:tav tm="0">
                                          <p:val>
                                            <p:fltVal val="0"/>
                                          </p:val>
                                        </p:tav>
                                        <p:tav tm="100000">
                                          <p:val>
                                            <p:strVal val="#ppt_w"/>
                                          </p:val>
                                        </p:tav>
                                      </p:tavLst>
                                    </p:anim>
                                    <p:anim calcmode="lin" valueType="num">
                                      <p:cBhvr>
                                        <p:cTn id="80" dur="500" fill="hold"/>
                                        <p:tgtEl>
                                          <p:spTgt spid="191"/>
                                        </p:tgtEl>
                                        <p:attrNameLst>
                                          <p:attrName>ppt_h</p:attrName>
                                        </p:attrNameLst>
                                      </p:cBhvr>
                                      <p:tavLst>
                                        <p:tav tm="0">
                                          <p:val>
                                            <p:fltVal val="0"/>
                                          </p:val>
                                        </p:tav>
                                        <p:tav tm="100000">
                                          <p:val>
                                            <p:strVal val="#ppt_h"/>
                                          </p:val>
                                        </p:tav>
                                      </p:tavLst>
                                    </p:anim>
                                    <p:animEffect transition="in" filter="fade">
                                      <p:cBhvr>
                                        <p:cTn id="81" dur="500"/>
                                        <p:tgtEl>
                                          <p:spTgt spid="191"/>
                                        </p:tgtEl>
                                      </p:cBhvr>
                                    </p:animEffect>
                                  </p:childTnLst>
                                </p:cTn>
                              </p:par>
                            </p:childTnLst>
                          </p:cTn>
                        </p:par>
                        <p:par>
                          <p:cTn id="82" fill="hold">
                            <p:stCondLst>
                              <p:cond delay="8000"/>
                            </p:stCondLst>
                            <p:childTnLst>
                              <p:par>
                                <p:cTn id="83" presetID="53" presetClass="entr" presetSubtype="16" fill="hold" nodeType="afterEffect">
                                  <p:stCondLst>
                                    <p:cond delay="0"/>
                                  </p:stCondLst>
                                  <p:childTnLst>
                                    <p:set>
                                      <p:cBhvr>
                                        <p:cTn id="84" dur="1" fill="hold">
                                          <p:stCondLst>
                                            <p:cond delay="0"/>
                                          </p:stCondLst>
                                        </p:cTn>
                                        <p:tgtEl>
                                          <p:spTgt spid="175"/>
                                        </p:tgtEl>
                                        <p:attrNameLst>
                                          <p:attrName>style.visibility</p:attrName>
                                        </p:attrNameLst>
                                      </p:cBhvr>
                                      <p:to>
                                        <p:strVal val="visible"/>
                                      </p:to>
                                    </p:set>
                                    <p:anim calcmode="lin" valueType="num">
                                      <p:cBhvr>
                                        <p:cTn id="85" dur="500" fill="hold"/>
                                        <p:tgtEl>
                                          <p:spTgt spid="175"/>
                                        </p:tgtEl>
                                        <p:attrNameLst>
                                          <p:attrName>ppt_w</p:attrName>
                                        </p:attrNameLst>
                                      </p:cBhvr>
                                      <p:tavLst>
                                        <p:tav tm="0">
                                          <p:val>
                                            <p:fltVal val="0"/>
                                          </p:val>
                                        </p:tav>
                                        <p:tav tm="100000">
                                          <p:val>
                                            <p:strVal val="#ppt_w"/>
                                          </p:val>
                                        </p:tav>
                                      </p:tavLst>
                                    </p:anim>
                                    <p:anim calcmode="lin" valueType="num">
                                      <p:cBhvr>
                                        <p:cTn id="86" dur="500" fill="hold"/>
                                        <p:tgtEl>
                                          <p:spTgt spid="175"/>
                                        </p:tgtEl>
                                        <p:attrNameLst>
                                          <p:attrName>ppt_h</p:attrName>
                                        </p:attrNameLst>
                                      </p:cBhvr>
                                      <p:tavLst>
                                        <p:tav tm="0">
                                          <p:val>
                                            <p:fltVal val="0"/>
                                          </p:val>
                                        </p:tav>
                                        <p:tav tm="100000">
                                          <p:val>
                                            <p:strVal val="#ppt_h"/>
                                          </p:val>
                                        </p:tav>
                                      </p:tavLst>
                                    </p:anim>
                                    <p:animEffect transition="in" filter="fade">
                                      <p:cBhvr>
                                        <p:cTn id="87" dur="500"/>
                                        <p:tgtEl>
                                          <p:spTgt spid="175"/>
                                        </p:tgtEl>
                                      </p:cBhvr>
                                    </p:animEffect>
                                  </p:childTnLst>
                                </p:cTn>
                              </p:par>
                            </p:childTnLst>
                          </p:cTn>
                        </p:par>
                        <p:par>
                          <p:cTn id="88" fill="hold">
                            <p:stCondLst>
                              <p:cond delay="8500"/>
                            </p:stCondLst>
                            <p:childTnLst>
                              <p:par>
                                <p:cTn id="89" presetID="10" presetClass="entr" presetSubtype="0"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fade">
                                      <p:cBhvr>
                                        <p:cTn id="91" dur="500"/>
                                        <p:tgtEl>
                                          <p:spTgt spid="184"/>
                                        </p:tgtEl>
                                      </p:cBhvr>
                                    </p:animEffect>
                                  </p:childTnLst>
                                </p:cTn>
                              </p:par>
                            </p:childTnLst>
                          </p:cTn>
                        </p:par>
                        <p:par>
                          <p:cTn id="92" fill="hold">
                            <p:stCondLst>
                              <p:cond delay="9000"/>
                            </p:stCondLst>
                            <p:childTnLst>
                              <p:par>
                                <p:cTn id="93" presetID="10" presetClass="entr" presetSubtype="0" fill="hold" nodeType="after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500"/>
                                        <p:tgtEl>
                                          <p:spTgt spid="3"/>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animEffect transition="in" filter="fade">
                                      <p:cBhvr>
                                        <p:cTn id="101" dur="500"/>
                                        <p:tgtEl>
                                          <p:spTgt spid="18"/>
                                        </p:tgtEl>
                                      </p:cBhvr>
                                    </p:animEffect>
                                  </p:childTnLst>
                                </p:cTn>
                              </p:par>
                            </p:childTnLst>
                          </p:cTn>
                        </p:par>
                        <p:par>
                          <p:cTn id="102" fill="hold">
                            <p:stCondLst>
                              <p:cond delay="10000"/>
                            </p:stCondLst>
                            <p:childTnLst>
                              <p:par>
                                <p:cTn id="103" presetID="53" presetClass="entr" presetSubtype="16" fill="hold" nodeType="after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500" fill="hold"/>
                                        <p:tgtEl>
                                          <p:spTgt spid="12"/>
                                        </p:tgtEl>
                                        <p:attrNameLst>
                                          <p:attrName>ppt_w</p:attrName>
                                        </p:attrNameLst>
                                      </p:cBhvr>
                                      <p:tavLst>
                                        <p:tav tm="0">
                                          <p:val>
                                            <p:fltVal val="0"/>
                                          </p:val>
                                        </p:tav>
                                        <p:tav tm="100000">
                                          <p:val>
                                            <p:strVal val="#ppt_w"/>
                                          </p:val>
                                        </p:tav>
                                      </p:tavLst>
                                    </p:anim>
                                    <p:anim calcmode="lin" valueType="num">
                                      <p:cBhvr>
                                        <p:cTn id="106" dur="500" fill="hold"/>
                                        <p:tgtEl>
                                          <p:spTgt spid="12"/>
                                        </p:tgtEl>
                                        <p:attrNameLst>
                                          <p:attrName>ppt_h</p:attrName>
                                        </p:attrNameLst>
                                      </p:cBhvr>
                                      <p:tavLst>
                                        <p:tav tm="0">
                                          <p:val>
                                            <p:fltVal val="0"/>
                                          </p:val>
                                        </p:tav>
                                        <p:tav tm="100000">
                                          <p:val>
                                            <p:strVal val="#ppt_h"/>
                                          </p:val>
                                        </p:tav>
                                      </p:tavLst>
                                    </p:anim>
                                    <p:animEffect transition="in" filter="fade">
                                      <p:cBhvr>
                                        <p:cTn id="107" dur="500"/>
                                        <p:tgtEl>
                                          <p:spTgt spid="12"/>
                                        </p:tgtEl>
                                      </p:cBhvr>
                                    </p:animEffect>
                                  </p:childTnLst>
                                </p:cTn>
                              </p:par>
                            </p:childTnLst>
                          </p:cTn>
                        </p:par>
                        <p:par>
                          <p:cTn id="108" fill="hold">
                            <p:stCondLst>
                              <p:cond delay="10500"/>
                            </p:stCondLst>
                            <p:childTnLst>
                              <p:par>
                                <p:cTn id="109" presetID="10" presetClass="entr" presetSubtype="0"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P spid="178" grpId="0"/>
      <p:bldP spid="180" grpId="0"/>
      <p:bldP spid="182" grpId="0"/>
      <p:bldP spid="184" grpId="0"/>
      <p:bldP spid="186" grpId="0" bldLvl="0" animBg="1"/>
      <p:bldP spid="197" grpId="0" bldLvl="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grpSp>
        <p:nvGrpSpPr>
          <p:cNvPr id="135" name="Group 3"/>
          <p:cNvGrpSpPr/>
          <p:nvPr/>
        </p:nvGrpSpPr>
        <p:grpSpPr>
          <a:xfrm>
            <a:off x="880745" y="2179955"/>
            <a:ext cx="2549525" cy="2966085"/>
            <a:chOff x="4222570" y="3268989"/>
            <a:chExt cx="3746861" cy="3515306"/>
          </a:xfrm>
          <a:scene3d>
            <a:camera prst="orthographicFront">
              <a:rot lat="0" lon="0" rev="0"/>
            </a:camera>
            <a:lightRig rig="contrasting" dir="t">
              <a:rot lat="0" lon="0" rev="7800000"/>
            </a:lightRig>
          </a:scene3d>
        </p:grpSpPr>
        <p:pic>
          <p:nvPicPr>
            <p:cNvPr id="136"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a:effectLst/>
            <a:sp3d>
              <a:bevelT w="139700" h="139700"/>
            </a:sp3d>
          </p:spPr>
        </p:pic>
        <p:grpSp>
          <p:nvGrpSpPr>
            <p:cNvPr id="137" name="Group 7"/>
            <p:cNvGrpSpPr/>
            <p:nvPr/>
          </p:nvGrpSpPr>
          <p:grpSpPr>
            <a:xfrm>
              <a:off x="4640809" y="3702483"/>
              <a:ext cx="3029172" cy="1710230"/>
              <a:chOff x="4640809" y="3464358"/>
              <a:chExt cx="3029172" cy="1710230"/>
            </a:xfrm>
          </p:grpSpPr>
          <p:sp>
            <p:nvSpPr>
              <p:cNvPr id="138" name="Rectangle 44"/>
              <p:cNvSpPr>
                <a:spLocks noChangeArrowheads="1"/>
              </p:cNvSpPr>
              <p:nvPr/>
            </p:nvSpPr>
            <p:spPr bwMode="auto">
              <a:xfrm>
                <a:off x="4640809" y="3464358"/>
                <a:ext cx="3029172" cy="1710230"/>
              </a:xfrm>
              <a:prstGeom prst="rect">
                <a:avLst/>
              </a:prstGeom>
              <a:solidFill>
                <a:srgbClr val="0BD0D9"/>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9" name="Freeform 46"/>
              <p:cNvSpPr/>
              <p:nvPr/>
            </p:nvSpPr>
            <p:spPr bwMode="auto">
              <a:xfrm>
                <a:off x="4640809" y="3464358"/>
                <a:ext cx="3029172" cy="1710230"/>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ysClr val="window" lastClr="FFFFFF">
                  <a:alpha val="25000"/>
                </a:sysClr>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140" name="Freeform 51"/>
          <p:cNvSpPr>
            <a:spLocks noEditPoints="1"/>
          </p:cNvSpPr>
          <p:nvPr/>
        </p:nvSpPr>
        <p:spPr bwMode="auto">
          <a:xfrm>
            <a:off x="1752675" y="2853164"/>
            <a:ext cx="887295" cy="888128"/>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47"/>
          <p:cNvSpPr/>
          <p:nvPr/>
        </p:nvSpPr>
        <p:spPr bwMode="auto">
          <a:xfrm>
            <a:off x="1294560" y="305886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3287395" y="2515870"/>
            <a:ext cx="1593850" cy="1041400"/>
            <a:chOff x="7001" y="3915"/>
            <a:chExt cx="2510" cy="1640"/>
          </a:xfrm>
        </p:grpSpPr>
        <p:grpSp>
          <p:nvGrpSpPr>
            <p:cNvPr id="147" name="Group 17"/>
            <p:cNvGrpSpPr/>
            <p:nvPr/>
          </p:nvGrpSpPr>
          <p:grpSpPr>
            <a:xfrm>
              <a:off x="7001" y="3915"/>
              <a:ext cx="2080" cy="1641"/>
              <a:chOff x="8162926" y="4165600"/>
              <a:chExt cx="1482725" cy="1169988"/>
            </a:xfrm>
            <a:solidFill>
              <a:srgbClr val="FFC000"/>
            </a:solidFill>
            <a:scene3d>
              <a:camera prst="orthographicFront">
                <a:rot lat="0" lon="0" rev="0"/>
              </a:camera>
              <a:lightRig rig="glow" dir="t">
                <a:rot lat="0" lon="0" rev="4800000"/>
              </a:lightRig>
            </a:scene3d>
          </p:grpSpPr>
          <p:sp>
            <p:nvSpPr>
              <p:cNvPr id="148"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Oval 21"/>
              <p:cNvSpPr>
                <a:spLocks noChangeArrowheads="1"/>
              </p:cNvSpPr>
              <p:nvPr/>
            </p:nvSpPr>
            <p:spPr bwMode="auto">
              <a:xfrm>
                <a:off x="8615363" y="4308475"/>
                <a:ext cx="889000"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5" name="Group 45"/>
            <p:cNvGrpSpPr/>
            <p:nvPr/>
          </p:nvGrpSpPr>
          <p:grpSpPr>
            <a:xfrm>
              <a:off x="9075" y="4057"/>
              <a:ext cx="437" cy="436"/>
              <a:chOff x="2138511" y="2464802"/>
              <a:chExt cx="354012" cy="352956"/>
            </a:xfrm>
            <a:solidFill>
              <a:srgbClr val="009DD9"/>
            </a:solidFill>
          </p:grpSpPr>
          <p:sp>
            <p:nvSpPr>
              <p:cNvPr id="176"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7"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91" name="Group 61"/>
            <p:cNvGrpSpPr/>
            <p:nvPr/>
          </p:nvGrpSpPr>
          <p:grpSpPr>
            <a:xfrm>
              <a:off x="7966" y="4534"/>
              <a:ext cx="584" cy="402"/>
              <a:chOff x="3175" y="4763"/>
              <a:chExt cx="3130550" cy="2157412"/>
            </a:xfrm>
            <a:solidFill>
              <a:sysClr val="window" lastClr="FFFFFF"/>
            </a:solidFill>
            <a:effectLst>
              <a:outerShdw blurRad="50800" dist="38100" algn="l" rotWithShape="0">
                <a:prstClr val="black">
                  <a:alpha val="40000"/>
                </a:prstClr>
              </a:outerShdw>
            </a:effectLst>
          </p:grpSpPr>
          <p:sp>
            <p:nvSpPr>
              <p:cNvPr id="192"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3"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4"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5"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6"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534670" y="559435"/>
            <a:ext cx="5335270" cy="1308099"/>
            <a:chOff x="755" y="-9"/>
            <a:chExt cx="8402" cy="2060"/>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22</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269" y="-9"/>
              <a:ext cx="5888" cy="1888"/>
            </a:xfrm>
            <a:prstGeom prst="rect">
              <a:avLst/>
            </a:prstGeom>
          </p:spPr>
          <p:txBody>
            <a:bodyPr wrap="non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转学有片区吗？</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4811395" y="1867535"/>
            <a:ext cx="6769100" cy="3984625"/>
          </a:xfrm>
          <a:prstGeom prst="rect">
            <a:avLst/>
          </a:prstGeom>
          <a:noFill/>
        </p:spPr>
        <p:txBody>
          <a:bodyPr wrap="square" rtlCol="0">
            <a:spAutoFit/>
          </a:bodyPr>
          <a:p>
            <a:pPr fontAlgn="auto">
              <a:lnSpc>
                <a:spcPts val="5060"/>
              </a:lnSpc>
            </a:pPr>
            <a:r>
              <a:rPr lang="en-US" altLang="zh-CN" sz="2800"/>
              <a:t>    </a:t>
            </a:r>
            <a:r>
              <a:rPr lang="zh-CN" altLang="en-US" sz="2800"/>
              <a:t>没有。因教育部、教育厅消除大班额专项规划中明确规定各中小学每个教学班不得突破55人，小学低年段可适度预留一定数量的学位，用于以后安排接收转入学生，小学一年级招生班额数为50人，没有空余学位的年级、班级不能接收转入学生。</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p:cNvGrpSpPr/>
          <p:nvPr/>
        </p:nvGrpSpPr>
        <p:grpSpPr>
          <a:xfrm>
            <a:off x="1750060" y="570865"/>
            <a:ext cx="1381760" cy="1463040"/>
            <a:chOff x="1330960" y="2235200"/>
            <a:chExt cx="1381760" cy="1463040"/>
          </a:xfrm>
        </p:grpSpPr>
        <p:sp>
          <p:nvSpPr>
            <p:cNvPr id="12" name="矩形: 圆角 11"/>
            <p:cNvSpPr/>
            <p:nvPr/>
          </p:nvSpPr>
          <p:spPr>
            <a:xfrm>
              <a:off x="1330960" y="2235200"/>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602969" y="2637909"/>
              <a:ext cx="808990" cy="706755"/>
            </a:xfrm>
            <a:prstGeom prst="rect">
              <a:avLst/>
            </a:prstGeom>
            <a:noFill/>
          </p:spPr>
          <p:txBody>
            <a:bodyPr wrap="none" rtlCol="0">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23</a:t>
              </a:r>
              <a:endParaRPr lang="en-US" altLang="zh-CN" sz="40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3210575" y="591463"/>
            <a:ext cx="5770880" cy="1198880"/>
          </a:xfrm>
          <a:prstGeom prst="rect">
            <a:avLst/>
          </a:prstGeom>
        </p:spPr>
        <p:txBody>
          <a:bodyPr wrap="none">
            <a:spAutoFit/>
          </a:bodyPr>
          <a:lstStyle/>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转学怎样选择转入学校？</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7785" y="5169405"/>
            <a:ext cx="7729744" cy="1688595"/>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 y="591027"/>
            <a:ext cx="875571" cy="826828"/>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82" y="4166299"/>
            <a:ext cx="501768" cy="535048"/>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915" y="330786"/>
            <a:ext cx="737973" cy="1015626"/>
          </a:xfrm>
          <a:prstGeom prst="rect">
            <a:avLst/>
          </a:prstGeom>
        </p:spPr>
      </p:pic>
      <p:sp>
        <p:nvSpPr>
          <p:cNvPr id="2" name="文本框 1"/>
          <p:cNvSpPr txBox="1"/>
          <p:nvPr/>
        </p:nvSpPr>
        <p:spPr>
          <a:xfrm>
            <a:off x="1373505" y="2308225"/>
            <a:ext cx="4532630" cy="3014980"/>
          </a:xfrm>
          <a:prstGeom prst="rect">
            <a:avLst/>
          </a:prstGeom>
          <a:noFill/>
        </p:spPr>
        <p:txBody>
          <a:bodyPr wrap="square" rtlCol="0">
            <a:spAutoFit/>
          </a:bodyPr>
          <a:p>
            <a:pPr fontAlgn="auto">
              <a:lnSpc>
                <a:spcPts val="4560"/>
              </a:lnSpc>
            </a:pPr>
            <a:r>
              <a:rPr sz="2800" b="1"/>
              <a:t>查看空余学位：</a:t>
            </a:r>
            <a:r>
              <a:rPr sz="2800"/>
              <a:t>通过学校、“招生转学平台”、利通教育公众号等渠道公布每所学校各年级空余学位情况（即可转入学生的名额情况）。</a:t>
            </a:r>
            <a:endParaRPr sz="2800"/>
          </a:p>
        </p:txBody>
      </p:sp>
      <p:sp>
        <p:nvSpPr>
          <p:cNvPr id="4" name="文本框 3"/>
          <p:cNvSpPr txBox="1"/>
          <p:nvPr/>
        </p:nvSpPr>
        <p:spPr>
          <a:xfrm>
            <a:off x="6693535" y="2046605"/>
            <a:ext cx="4901565" cy="3107690"/>
          </a:xfrm>
          <a:prstGeom prst="rect">
            <a:avLst/>
          </a:prstGeom>
          <a:noFill/>
        </p:spPr>
        <p:txBody>
          <a:bodyPr wrap="square" rtlCol="0">
            <a:spAutoFit/>
          </a:bodyPr>
          <a:p>
            <a:r>
              <a:rPr sz="2800" b="1"/>
              <a:t>选择转入学校：</a:t>
            </a:r>
            <a:r>
              <a:rPr sz="2800"/>
              <a:t>依据教育局公布的空余学位情况，选择孩</a:t>
            </a:r>
            <a:r>
              <a:rPr lang="zh-CN" sz="2800"/>
              <a:t>子</a:t>
            </a:r>
            <a:r>
              <a:rPr sz="2800"/>
              <a:t>所转入年级有空余学位的学校</a:t>
            </a:r>
            <a:r>
              <a:rPr lang="zh-CN" sz="2800"/>
              <a:t>。</a:t>
            </a:r>
            <a:r>
              <a:rPr sz="2800">
                <a:sym typeface="+mn-ea"/>
              </a:rPr>
              <a:t>每位转入学生依据家庭住址</a:t>
            </a:r>
            <a:r>
              <a:rPr lang="zh-CN" sz="2800">
                <a:sym typeface="+mn-ea"/>
              </a:rPr>
              <a:t>最多</a:t>
            </a:r>
            <a:r>
              <a:rPr sz="2800">
                <a:sym typeface="+mn-ea"/>
              </a:rPr>
              <a:t>只能就近选择3所学校。</a:t>
            </a:r>
            <a:r>
              <a:rPr sz="2800"/>
              <a:t>选择空余学位数多的学校，获取转学资格的几率越大</a:t>
            </a:r>
            <a:r>
              <a:rPr lang="zh-CN" sz="2800"/>
              <a:t>。</a:t>
            </a:r>
            <a:endParaRPr sz="280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500"/>
                                        <p:tgtEl>
                                          <p:spTgt spid="13"/>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grpSp>
        <p:nvGrpSpPr>
          <p:cNvPr id="135" name="Group 3"/>
          <p:cNvGrpSpPr/>
          <p:nvPr/>
        </p:nvGrpSpPr>
        <p:grpSpPr>
          <a:xfrm>
            <a:off x="99695" y="2456815"/>
            <a:ext cx="2549525" cy="2966085"/>
            <a:chOff x="4222570" y="3268989"/>
            <a:chExt cx="3746861" cy="3515306"/>
          </a:xfrm>
          <a:scene3d>
            <a:camera prst="orthographicFront">
              <a:rot lat="0" lon="0" rev="0"/>
            </a:camera>
            <a:lightRig rig="contrasting" dir="t">
              <a:rot lat="0" lon="0" rev="7800000"/>
            </a:lightRig>
          </a:scene3d>
        </p:grpSpPr>
        <p:pic>
          <p:nvPicPr>
            <p:cNvPr id="136"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a:effectLst/>
            <a:sp3d>
              <a:bevelT w="139700" h="139700"/>
            </a:sp3d>
          </p:spPr>
        </p:pic>
        <p:grpSp>
          <p:nvGrpSpPr>
            <p:cNvPr id="137" name="Group 7"/>
            <p:cNvGrpSpPr/>
            <p:nvPr/>
          </p:nvGrpSpPr>
          <p:grpSpPr>
            <a:xfrm>
              <a:off x="4640809" y="3702483"/>
              <a:ext cx="3029172" cy="1710230"/>
              <a:chOff x="4640809" y="3464358"/>
              <a:chExt cx="3029172" cy="1710230"/>
            </a:xfrm>
          </p:grpSpPr>
          <p:sp>
            <p:nvSpPr>
              <p:cNvPr id="138" name="Rectangle 44"/>
              <p:cNvSpPr>
                <a:spLocks noChangeArrowheads="1"/>
              </p:cNvSpPr>
              <p:nvPr/>
            </p:nvSpPr>
            <p:spPr bwMode="auto">
              <a:xfrm>
                <a:off x="4640809" y="3464358"/>
                <a:ext cx="3029172" cy="1710230"/>
              </a:xfrm>
              <a:prstGeom prst="rect">
                <a:avLst/>
              </a:prstGeom>
              <a:solidFill>
                <a:srgbClr val="0BD0D9"/>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9" name="Freeform 46"/>
              <p:cNvSpPr/>
              <p:nvPr/>
            </p:nvSpPr>
            <p:spPr bwMode="auto">
              <a:xfrm>
                <a:off x="4640809" y="3464358"/>
                <a:ext cx="3029172" cy="1710230"/>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ysClr val="window" lastClr="FFFFFF">
                  <a:alpha val="25000"/>
                </a:sysClr>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140" name="Freeform 51"/>
          <p:cNvSpPr>
            <a:spLocks noEditPoints="1"/>
          </p:cNvSpPr>
          <p:nvPr/>
        </p:nvSpPr>
        <p:spPr bwMode="auto">
          <a:xfrm>
            <a:off x="933525" y="3130024"/>
            <a:ext cx="887295" cy="888128"/>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47"/>
          <p:cNvSpPr/>
          <p:nvPr/>
        </p:nvSpPr>
        <p:spPr bwMode="auto">
          <a:xfrm>
            <a:off x="513510" y="333572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2506345" y="2792730"/>
            <a:ext cx="1593850" cy="1041400"/>
            <a:chOff x="7001" y="3915"/>
            <a:chExt cx="2510" cy="1640"/>
          </a:xfrm>
        </p:grpSpPr>
        <p:grpSp>
          <p:nvGrpSpPr>
            <p:cNvPr id="147" name="Group 17"/>
            <p:cNvGrpSpPr/>
            <p:nvPr/>
          </p:nvGrpSpPr>
          <p:grpSpPr>
            <a:xfrm>
              <a:off x="7001" y="3915"/>
              <a:ext cx="2080" cy="1641"/>
              <a:chOff x="8162926" y="4165600"/>
              <a:chExt cx="1482725" cy="1169988"/>
            </a:xfrm>
            <a:solidFill>
              <a:srgbClr val="FFC000"/>
            </a:solidFill>
            <a:scene3d>
              <a:camera prst="orthographicFront">
                <a:rot lat="0" lon="0" rev="0"/>
              </a:camera>
              <a:lightRig rig="glow" dir="t">
                <a:rot lat="0" lon="0" rev="4800000"/>
              </a:lightRig>
            </a:scene3d>
          </p:grpSpPr>
          <p:sp>
            <p:nvSpPr>
              <p:cNvPr id="148"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Oval 21"/>
              <p:cNvSpPr>
                <a:spLocks noChangeArrowheads="1"/>
              </p:cNvSpPr>
              <p:nvPr/>
            </p:nvSpPr>
            <p:spPr bwMode="auto">
              <a:xfrm>
                <a:off x="8615363" y="4308475"/>
                <a:ext cx="889000"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5" name="Group 45"/>
            <p:cNvGrpSpPr/>
            <p:nvPr/>
          </p:nvGrpSpPr>
          <p:grpSpPr>
            <a:xfrm>
              <a:off x="9075" y="4057"/>
              <a:ext cx="437" cy="436"/>
              <a:chOff x="2138511" y="2464802"/>
              <a:chExt cx="354012" cy="352956"/>
            </a:xfrm>
            <a:solidFill>
              <a:srgbClr val="009DD9"/>
            </a:solidFill>
          </p:grpSpPr>
          <p:sp>
            <p:nvSpPr>
              <p:cNvPr id="176"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7"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91" name="Group 61"/>
            <p:cNvGrpSpPr/>
            <p:nvPr/>
          </p:nvGrpSpPr>
          <p:grpSpPr>
            <a:xfrm>
              <a:off x="7966" y="4534"/>
              <a:ext cx="584" cy="402"/>
              <a:chOff x="3175" y="4763"/>
              <a:chExt cx="3130550" cy="2157412"/>
            </a:xfrm>
            <a:solidFill>
              <a:sysClr val="window" lastClr="FFFFFF"/>
            </a:solidFill>
            <a:effectLst>
              <a:outerShdw blurRad="50800" dist="38100" algn="l" rotWithShape="0">
                <a:prstClr val="black">
                  <a:alpha val="40000"/>
                </a:prstClr>
              </a:outerShdw>
            </a:effectLst>
          </p:grpSpPr>
          <p:sp>
            <p:nvSpPr>
              <p:cNvPr id="192"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3"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4"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5"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6"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304800" y="499110"/>
            <a:ext cx="7726680" cy="1298574"/>
            <a:chOff x="755" y="6"/>
            <a:chExt cx="12168" cy="2045"/>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24</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035" y="6"/>
              <a:ext cx="9888" cy="1888"/>
            </a:xfrm>
            <a:prstGeom prst="rect">
              <a:avLst/>
            </a:prstGeom>
          </p:spPr>
          <p:txBody>
            <a:bodyPr wrap="non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小学转学怎样填报转学申请</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3895090" y="1623060"/>
            <a:ext cx="7958455" cy="4633595"/>
          </a:xfrm>
          <a:prstGeom prst="rect">
            <a:avLst/>
          </a:prstGeom>
          <a:noFill/>
        </p:spPr>
        <p:txBody>
          <a:bodyPr wrap="square" rtlCol="0">
            <a:spAutoFit/>
          </a:bodyPr>
          <a:p>
            <a:pPr fontAlgn="auto">
              <a:lnSpc>
                <a:spcPts val="5060"/>
              </a:lnSpc>
            </a:pPr>
            <a:r>
              <a:rPr lang="en-US" altLang="zh-CN" sz="2800"/>
              <a:t>    </a:t>
            </a:r>
            <a:r>
              <a:rPr sz="2800"/>
              <a:t>按第一志愿、第二志愿、第三志愿依次填报，家长选择“同意服从调剂分配”的，则在所选学校转学未成功后，由教育局根据利通区学校空余学位情况，统一调配学</a:t>
            </a:r>
            <a:r>
              <a:rPr lang="zh-CN" sz="2800"/>
              <a:t>位</a:t>
            </a:r>
            <a:r>
              <a:rPr sz="2800"/>
              <a:t>；不同意服从调剂，则视作在所选学校转学未成功后放弃统一调配资格</a:t>
            </a:r>
            <a:r>
              <a:rPr lang="zh-CN" sz="2800"/>
              <a:t>，教育局不再受理转学。</a:t>
            </a:r>
            <a:endParaRPr lang="zh-CN" sz="2800"/>
          </a:p>
          <a:p>
            <a:pPr fontAlgn="auto">
              <a:lnSpc>
                <a:spcPts val="5060"/>
              </a:lnSpc>
            </a:pPr>
            <a:r>
              <a:rPr lang="zh-CN" sz="2800"/>
              <a:t>    </a:t>
            </a:r>
            <a:r>
              <a:rPr sz="2800"/>
              <a:t>同意服从调剂的打“√”，不同意的打“×”</a:t>
            </a:r>
            <a:endParaRPr sz="2800"/>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alpha val="44000"/>
          </a:schemeClr>
        </a:solidFill>
        <a:effectLst/>
      </p:bgPr>
    </p:bg>
    <p:spTree>
      <p:nvGrpSpPr>
        <p:cNvPr id="1" name=""/>
        <p:cNvGrpSpPr/>
        <p:nvPr/>
      </p:nvGrpSpPr>
      <p:grpSpPr>
        <a:xfrm>
          <a:off x="0" y="0"/>
          <a:ext cx="0" cy="0"/>
          <a:chOff x="0" y="0"/>
          <a:chExt cx="0" cy="0"/>
        </a:xfrm>
      </p:grpSpPr>
      <p:sp>
        <p:nvSpPr>
          <p:cNvPr id="165" name="Freeform 47"/>
          <p:cNvSpPr/>
          <p:nvPr/>
        </p:nvSpPr>
        <p:spPr bwMode="auto">
          <a:xfrm>
            <a:off x="675435" y="333572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304800" y="478790"/>
            <a:ext cx="9505315" cy="1318894"/>
            <a:chOff x="755" y="-26"/>
            <a:chExt cx="14969" cy="2077"/>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25</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2074" y="-26"/>
              <a:ext cx="13650" cy="1888"/>
            </a:xfrm>
            <a:prstGeom prst="rect">
              <a:avLst/>
            </a:prstGeom>
          </p:spPr>
          <p:txBody>
            <a:bodyPr wrap="squar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小学转学怎样进行电脑公开摇号?</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347345" y="1831340"/>
            <a:ext cx="11600815" cy="4656455"/>
          </a:xfrm>
          <a:prstGeom prst="rect">
            <a:avLst/>
          </a:prstGeom>
          <a:noFill/>
        </p:spPr>
        <p:txBody>
          <a:bodyPr wrap="square" rtlCol="0">
            <a:spAutoFit/>
          </a:bodyPr>
          <a:p>
            <a:pPr fontAlgn="auto">
              <a:lnSpc>
                <a:spcPts val="3560"/>
              </a:lnSpc>
            </a:pPr>
            <a:r>
              <a:rPr lang="en-US" altLang="zh-CN" sz="2800"/>
              <a:t>    </a:t>
            </a:r>
            <a:r>
              <a:rPr sz="2800"/>
              <a:t>网上申报转学学生数小于学校空余学</a:t>
            </a:r>
            <a:r>
              <a:rPr lang="zh-CN" sz="2800"/>
              <a:t>位</a:t>
            </a:r>
            <a:r>
              <a:rPr sz="2800"/>
              <a:t>数时，教育局在“招生转学平台”中，直接安排转学学生转入相对应的学校上学</a:t>
            </a:r>
            <a:r>
              <a:rPr lang="zh-CN" sz="2800"/>
              <a:t>；</a:t>
            </a:r>
            <a:r>
              <a:rPr sz="2800"/>
              <a:t>网上申报转学学生数大于学校空余学位数时，采取电脑随机派位的方式，确定转入学生名单，在教育、公证、纪检监察等部门共同监督下，根据填报的第一志愿、第二志愿、第三志愿</a:t>
            </a:r>
            <a:r>
              <a:rPr sz="2800">
                <a:sym typeface="+mn-ea"/>
              </a:rPr>
              <a:t>依次</a:t>
            </a:r>
            <a:r>
              <a:rPr sz="2800"/>
              <a:t>进行电脑随机</a:t>
            </a:r>
            <a:r>
              <a:rPr lang="zh-CN" sz="2800"/>
              <a:t>摇号</a:t>
            </a:r>
            <a:r>
              <a:rPr sz="2800"/>
              <a:t>派位，转入学生在第一志愿或第二志愿电脑随机</a:t>
            </a:r>
            <a:r>
              <a:rPr lang="zh-CN" sz="2800"/>
              <a:t>摇号</a:t>
            </a:r>
            <a:r>
              <a:rPr sz="2800"/>
              <a:t>派位时，取得转学资格的，不再参与以后的电脑派位</a:t>
            </a:r>
            <a:r>
              <a:rPr lang="zh-CN" sz="2800"/>
              <a:t>。</a:t>
            </a:r>
            <a:r>
              <a:rPr sz="2800"/>
              <a:t>电脑派位</a:t>
            </a:r>
            <a:r>
              <a:rPr lang="zh-CN" sz="2800"/>
              <a:t>全部</a:t>
            </a:r>
            <a:r>
              <a:rPr sz="2800"/>
              <a:t>结束后，</a:t>
            </a:r>
            <a:r>
              <a:rPr lang="zh-CN" sz="2800"/>
              <a:t>仍</a:t>
            </a:r>
            <a:r>
              <a:rPr sz="2800"/>
              <a:t>未获得转学资格，且选择服从调剂分配的，由教育局根据空余学位情况，调剂分配，并在“招生</a:t>
            </a:r>
            <a:r>
              <a:rPr lang="zh-CN" sz="2800"/>
              <a:t>转</a:t>
            </a:r>
            <a:r>
              <a:rPr sz="2800"/>
              <a:t>学平台”中对取得转学资格(含调剂分配)的学生，发放《转学入学通知书》(电子版)</a:t>
            </a:r>
            <a:r>
              <a:rPr lang="zh-CN" sz="2800"/>
              <a:t>，未选择</a:t>
            </a:r>
            <a:r>
              <a:rPr sz="2800">
                <a:sym typeface="+mn-ea"/>
              </a:rPr>
              <a:t>服从调剂分配的</a:t>
            </a:r>
            <a:r>
              <a:rPr lang="zh-CN" sz="2800">
                <a:sym typeface="+mn-ea"/>
              </a:rPr>
              <a:t>，不再受理转学。</a:t>
            </a:r>
            <a:endParaRPr lang="zh-CN" sz="280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479425" y="171450"/>
            <a:ext cx="9725025" cy="1315085"/>
            <a:chOff x="755" y="293"/>
            <a:chExt cx="15315" cy="2071"/>
          </a:xfrm>
        </p:grpSpPr>
        <p:grpSp>
          <p:nvGrpSpPr>
            <p:cNvPr id="2" name="组合 1"/>
            <p:cNvGrpSpPr/>
            <p:nvPr/>
          </p:nvGrpSpPr>
          <p:grpSpPr>
            <a:xfrm>
              <a:off x="755" y="293"/>
              <a:ext cx="1877" cy="2071"/>
              <a:chOff x="1330960" y="2310098"/>
              <a:chExt cx="1191895" cy="1723527"/>
            </a:xfrm>
          </p:grpSpPr>
          <p:sp>
            <p:nvSpPr>
              <p:cNvPr id="4" name="矩形: 圆角 11"/>
              <p:cNvSpPr/>
              <p:nvPr/>
            </p:nvSpPr>
            <p:spPr>
              <a:xfrm>
                <a:off x="1330960" y="2310098"/>
                <a:ext cx="1191895" cy="1723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522324" y="2708605"/>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26</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221" y="293"/>
              <a:ext cx="12849" cy="1888"/>
            </a:xfrm>
            <a:prstGeom prst="rect">
              <a:avLst/>
            </a:prstGeom>
          </p:spPr>
          <p:txBody>
            <a:bodyPr wrap="none">
              <a:spAutoFit/>
            </a:bodyPr>
            <a:p>
              <a:pPr algn="l"/>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sym typeface="+mn-ea"/>
                </a:rPr>
                <a:t>获得转学资格后怎样</a:t>
              </a: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报到入学?</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73660" y="2505710"/>
            <a:ext cx="2993390" cy="2993390"/>
          </a:xfrm>
          <a:prstGeom prst="rect">
            <a:avLst/>
          </a:prstGeom>
        </p:spPr>
      </p:pic>
      <p:sp>
        <p:nvSpPr>
          <p:cNvPr id="12" name="文本框 11"/>
          <p:cNvSpPr txBox="1"/>
          <p:nvPr/>
        </p:nvSpPr>
        <p:spPr>
          <a:xfrm>
            <a:off x="2771140" y="1767840"/>
            <a:ext cx="9208770" cy="3322955"/>
          </a:xfrm>
          <a:prstGeom prst="rect">
            <a:avLst/>
          </a:prstGeom>
          <a:noFill/>
        </p:spPr>
        <p:txBody>
          <a:bodyPr wrap="square" rtlCol="0">
            <a:spAutoFit/>
          </a:bodyPr>
          <a:p>
            <a:pPr indent="0">
              <a:lnSpc>
                <a:spcPct val="150000"/>
              </a:lnSpc>
              <a:buFont typeface="Wingdings" panose="05000000000000000000" pitchFamily="2" charset="2"/>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sz="2800"/>
              <a:t> 学生依据“招生转学平台”中发放的《转学入学通知书》，在规定时间内，到相应的学校报到入学，同时办理相关转学手续，学校为学生办理学籍转接业务。预期未报到的将视为自动放弃转学资格，教育局在本学期不再受理其转学业务。</a:t>
            </a:r>
            <a:r>
              <a:rPr sz="2800" dirty="0">
                <a:solidFill>
                  <a:schemeClr val="tx1">
                    <a:lumMod val="75000"/>
                    <a:lumOff val="25000"/>
                  </a:schemeClr>
                </a:solidFill>
                <a:latin typeface="微软雅黑" panose="020B0503020204020204" pitchFamily="34" charset="-122"/>
                <a:ea typeface="微软雅黑" panose="020B0503020204020204" pitchFamily="34" charset="-122"/>
              </a:rPr>
              <a:t> </a:t>
            </a:r>
            <a:r>
              <a:rPr sz="2300" dirty="0">
                <a:solidFill>
                  <a:schemeClr val="tx1">
                    <a:lumMod val="75000"/>
                    <a:lumOff val="25000"/>
                  </a:schemeClr>
                </a:solidFill>
                <a:latin typeface="微软雅黑" panose="020B0503020204020204" pitchFamily="34" charset="-122"/>
                <a:ea typeface="微软雅黑" panose="020B0503020204020204" pitchFamily="34" charset="-122"/>
              </a:rPr>
              <a:t>  </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60815" y="1697990"/>
            <a:ext cx="3408045" cy="3072765"/>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356" y="4922224"/>
            <a:ext cx="7729744" cy="1688595"/>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032" y="330786"/>
            <a:ext cx="737973" cy="1015626"/>
          </a:xfrm>
          <a:prstGeom prst="rect">
            <a:avLst/>
          </a:prstGeom>
        </p:spPr>
      </p:pic>
      <p:grpSp>
        <p:nvGrpSpPr>
          <p:cNvPr id="15" name="组合 14"/>
          <p:cNvGrpSpPr/>
          <p:nvPr/>
        </p:nvGrpSpPr>
        <p:grpSpPr>
          <a:xfrm>
            <a:off x="304800" y="499110"/>
            <a:ext cx="9884410" cy="1298574"/>
            <a:chOff x="755" y="6"/>
            <a:chExt cx="15566" cy="2045"/>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27</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2671" y="6"/>
              <a:ext cx="13650" cy="1888"/>
            </a:xfrm>
            <a:prstGeom prst="rect">
              <a:avLst/>
            </a:prstGeom>
          </p:spPr>
          <p:txBody>
            <a:bodyPr wrap="square">
              <a:spAutoFit/>
            </a:bodyPr>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办理转学手续的具体流程是怎样的?</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591185" y="2206625"/>
            <a:ext cx="8952230" cy="3014980"/>
          </a:xfrm>
          <a:prstGeom prst="rect">
            <a:avLst/>
          </a:prstGeom>
          <a:noFill/>
        </p:spPr>
        <p:txBody>
          <a:bodyPr wrap="square" rtlCol="0">
            <a:spAutoFit/>
          </a:bodyPr>
          <a:p>
            <a:pPr marL="285750" indent="-285750" fontAlgn="auto">
              <a:lnSpc>
                <a:spcPts val="4560"/>
              </a:lnSpc>
              <a:buFont typeface="Wingdings" panose="05000000000000000000" pitchFamily="2" charset="2"/>
              <a:buChar char="u"/>
            </a:pPr>
            <a:r>
              <a:rPr sz="2300" dirty="0">
                <a:solidFill>
                  <a:schemeClr val="tx1">
                    <a:lumMod val="75000"/>
                    <a:lumOff val="25000"/>
                  </a:schemeClr>
                </a:solidFill>
                <a:latin typeface="微软雅黑" panose="020B0503020204020204" pitchFamily="34" charset="-122"/>
                <a:ea typeface="微软雅黑" panose="020B0503020204020204" pitchFamily="34" charset="-122"/>
              </a:rPr>
              <a:t>1.原就读学校开具学籍信息表，加盖原就读学校</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rPr>
              <a:t>、原学校所在教育局</a:t>
            </a:r>
            <a:r>
              <a:rPr sz="2300" dirty="0">
                <a:solidFill>
                  <a:schemeClr val="tx1">
                    <a:lumMod val="75000"/>
                    <a:lumOff val="25000"/>
                  </a:schemeClr>
                </a:solidFill>
                <a:latin typeface="微软雅黑" panose="020B0503020204020204" pitchFamily="34" charset="-122"/>
                <a:ea typeface="微软雅黑" panose="020B0503020204020204" pitchFamily="34" charset="-122"/>
              </a:rPr>
              <a:t>学籍管理公章;</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fontAlgn="auto">
              <a:lnSpc>
                <a:spcPts val="4560"/>
              </a:lnSpc>
              <a:buFont typeface="Wingdings" panose="05000000000000000000" pitchFamily="2" charset="2"/>
              <a:buChar char="u"/>
            </a:pPr>
            <a:r>
              <a:rPr sz="2300" dirty="0">
                <a:solidFill>
                  <a:schemeClr val="tx1">
                    <a:lumMod val="75000"/>
                    <a:lumOff val="25000"/>
                  </a:schemeClr>
                </a:solidFill>
                <a:latin typeface="微软雅黑" panose="020B0503020204020204" pitchFamily="34" charset="-122"/>
                <a:ea typeface="微软雅黑" panose="020B0503020204020204" pitchFamily="34" charset="-122"/>
              </a:rPr>
              <a:t>2.持“利通区县域中小学招生转学服务平台“发放</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rPr>
              <a:t>的</a:t>
            </a:r>
            <a:r>
              <a:rPr sz="2300" dirty="0">
                <a:solidFill>
                  <a:schemeClr val="tx1">
                    <a:lumMod val="75000"/>
                    <a:lumOff val="25000"/>
                  </a:schemeClr>
                </a:solidFill>
                <a:latin typeface="微软雅黑" panose="020B0503020204020204" pitchFamily="34" charset="-122"/>
                <a:ea typeface="微软雅黑" panose="020B0503020204020204" pitchFamily="34" charset="-122"/>
              </a:rPr>
              <a:t>转学入学通知书(手机APP客户端电子版)</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rPr>
              <a:t>，</a:t>
            </a:r>
            <a:r>
              <a:rPr sz="2300" dirty="0">
                <a:solidFill>
                  <a:schemeClr val="tx1">
                    <a:lumMod val="75000"/>
                    <a:lumOff val="25000"/>
                  </a:schemeClr>
                </a:solidFill>
                <a:latin typeface="微软雅黑" panose="020B0503020204020204" pitchFamily="34" charset="-122"/>
                <a:ea typeface="微软雅黑" panose="020B0503020204020204" pitchFamily="34" charset="-122"/>
              </a:rPr>
              <a:t>到</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rPr>
              <a:t>转入</a:t>
            </a:r>
            <a:r>
              <a:rPr sz="2300" dirty="0">
                <a:solidFill>
                  <a:schemeClr val="tx1">
                    <a:lumMod val="75000"/>
                    <a:lumOff val="25000"/>
                  </a:schemeClr>
                </a:solidFill>
                <a:latin typeface="微软雅黑" panose="020B0503020204020204" pitchFamily="34" charset="-122"/>
                <a:ea typeface="微软雅黑" panose="020B0503020204020204" pitchFamily="34" charset="-122"/>
              </a:rPr>
              <a:t>学校加盖学籍管理公章;</a:t>
            </a:r>
            <a:endParaRPr lang="zh-CN" sz="23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285750" indent="-285750" fontAlgn="auto">
              <a:lnSpc>
                <a:spcPts val="4560"/>
              </a:lnSpc>
              <a:buFont typeface="Wingdings" panose="05000000000000000000" pitchFamily="2" charset="2"/>
              <a:buChar char="u"/>
            </a:pPr>
            <a:r>
              <a:rPr sz="2300" dirty="0">
                <a:solidFill>
                  <a:schemeClr val="tx1">
                    <a:lumMod val="75000"/>
                    <a:lumOff val="25000"/>
                  </a:schemeClr>
                </a:solidFill>
                <a:latin typeface="微软雅黑" panose="020B0503020204020204" pitchFamily="34" charset="-122"/>
                <a:ea typeface="微软雅黑" panose="020B0503020204020204" pitchFamily="34" charset="-122"/>
              </a:rPr>
              <a:t>3.到利通区教育局审核盖章。</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Tm="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p:cNvGrpSpPr/>
          <p:nvPr/>
        </p:nvGrpSpPr>
        <p:grpSpPr>
          <a:xfrm>
            <a:off x="1750060" y="570865"/>
            <a:ext cx="1381760" cy="1463040"/>
            <a:chOff x="1330960" y="2235200"/>
            <a:chExt cx="1381760" cy="1463040"/>
          </a:xfrm>
        </p:grpSpPr>
        <p:sp>
          <p:nvSpPr>
            <p:cNvPr id="12" name="矩形: 圆角 11"/>
            <p:cNvSpPr/>
            <p:nvPr/>
          </p:nvSpPr>
          <p:spPr>
            <a:xfrm>
              <a:off x="1330960" y="2235200"/>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602969" y="2637909"/>
              <a:ext cx="816249" cy="707886"/>
            </a:xfrm>
            <a:prstGeom prst="rect">
              <a:avLst/>
            </a:prstGeom>
            <a:noFill/>
          </p:spPr>
          <p:txBody>
            <a:bodyPr wrap="none" rtlCol="0">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01</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3312810" y="522248"/>
            <a:ext cx="2214880" cy="1198880"/>
          </a:xfrm>
          <a:prstGeom prst="rect">
            <a:avLst/>
          </a:prstGeom>
        </p:spPr>
        <p:txBody>
          <a:bodyPr wrap="none">
            <a:spAutoFit/>
          </a:bodyPr>
          <a:lstStyle/>
          <a:p>
            <a:pPr algn="ctr"/>
            <a:r>
              <a:rPr lang="zh-CN" altLang="en-US" sz="4000" dirty="0">
                <a:solidFill>
                  <a:schemeClr val="tx1">
                    <a:lumMod val="95000"/>
                    <a:lumOff val="5000"/>
                  </a:schemeClr>
                </a:solidFill>
                <a:latin typeface="微软雅黑" panose="020B0503020204020204" pitchFamily="34" charset="-122"/>
                <a:ea typeface="微软雅黑" panose="020B0503020204020204" pitchFamily="34" charset="-122"/>
              </a:rPr>
              <a:t>政策依据</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7785" y="5169405"/>
            <a:ext cx="7729744" cy="1688595"/>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 y="570707"/>
            <a:ext cx="875571" cy="826828"/>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82" y="4166299"/>
            <a:ext cx="501768" cy="535048"/>
          </a:xfrm>
          <a:prstGeom prst="rect">
            <a:avLst/>
          </a:prstGeom>
        </p:spPr>
      </p:pic>
      <p:sp>
        <p:nvSpPr>
          <p:cNvPr id="2" name="文本框 1"/>
          <p:cNvSpPr txBox="1"/>
          <p:nvPr/>
        </p:nvSpPr>
        <p:spPr>
          <a:xfrm>
            <a:off x="1373505" y="2308225"/>
            <a:ext cx="4532630" cy="2861310"/>
          </a:xfrm>
          <a:prstGeom prst="rect">
            <a:avLst/>
          </a:prstGeom>
          <a:noFill/>
        </p:spPr>
        <p:txBody>
          <a:bodyPr wrap="square" rtlCol="0">
            <a:spAutoFit/>
          </a:bodyPr>
          <a:p>
            <a:r>
              <a:rPr lang="zh-CN" altLang="en-US" sz="3600"/>
              <a:t>《中共中央国务院关于深化教育教学改革全面提高义务教育质量的意见》（中发〔</a:t>
            </a:r>
            <a:r>
              <a:rPr lang="en-US" altLang="zh-CN" sz="3600"/>
              <a:t>2019</a:t>
            </a:r>
            <a:r>
              <a:rPr lang="zh-CN" altLang="en-US" sz="3600"/>
              <a:t>〕</a:t>
            </a:r>
            <a:r>
              <a:rPr lang="en-US" altLang="zh-CN" sz="3600"/>
              <a:t>26</a:t>
            </a:r>
            <a:r>
              <a:rPr lang="zh-CN" altLang="en-US" sz="3600"/>
              <a:t>号</a:t>
            </a:r>
            <a:endParaRPr lang="zh-CN" altLang="en-US" sz="3600"/>
          </a:p>
        </p:txBody>
      </p:sp>
      <p:sp>
        <p:nvSpPr>
          <p:cNvPr id="4" name="文本框 3"/>
          <p:cNvSpPr txBox="1"/>
          <p:nvPr/>
        </p:nvSpPr>
        <p:spPr>
          <a:xfrm>
            <a:off x="6993255" y="2394585"/>
            <a:ext cx="4532630" cy="2306955"/>
          </a:xfrm>
          <a:prstGeom prst="rect">
            <a:avLst/>
          </a:prstGeom>
          <a:noFill/>
        </p:spPr>
        <p:txBody>
          <a:bodyPr wrap="square" rtlCol="0">
            <a:spAutoFit/>
          </a:bodyPr>
          <a:p>
            <a:r>
              <a:rPr lang="zh-CN" altLang="en-US" sz="3600"/>
              <a:t>《自治区关于进一步做好中小学招生入学工作的通知》（宁教基〔</a:t>
            </a:r>
            <a:r>
              <a:rPr lang="en-US" altLang="zh-CN" sz="3600"/>
              <a:t>2020</a:t>
            </a:r>
            <a:r>
              <a:rPr lang="zh-CN" altLang="en-US" sz="3600"/>
              <a:t>〕</a:t>
            </a:r>
            <a:r>
              <a:rPr lang="en-US" altLang="zh-CN" sz="3600"/>
              <a:t>39</a:t>
            </a:r>
            <a:r>
              <a:rPr lang="zh-CN" altLang="en-US" sz="3600"/>
              <a:t>号</a:t>
            </a:r>
            <a:endParaRPr lang="zh-CN" altLang="en-US" sz="3600"/>
          </a:p>
        </p:txBody>
      </p:sp>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665" y="45036"/>
            <a:ext cx="737973" cy="1015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500"/>
                                        <p:tgtEl>
                                          <p:spTgt spid="13"/>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p:cNvSpPr txBox="1"/>
          <p:nvPr/>
        </p:nvSpPr>
        <p:spPr>
          <a:xfrm>
            <a:off x="2712396" y="1405863"/>
            <a:ext cx="8869680" cy="2584450"/>
          </a:xfrm>
          <a:prstGeom prst="rect">
            <a:avLst/>
          </a:prstGeom>
          <a:noFill/>
        </p:spPr>
        <p:txBody>
          <a:bodyPr wrap="none" rtlCol="0">
            <a:spAutoFit/>
          </a:bodyPr>
          <a:lstStyle/>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rPr>
              <a:t>我们将不遗余力的教育学生，</a:t>
            </a:r>
            <a:endParaRPr lang="en-US" altLang="zh-CN" sz="36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rPr>
              <a:t>帮助学生，关心学生，</a:t>
            </a:r>
            <a:endParaRPr lang="en-US" altLang="zh-CN" sz="36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rPr>
              <a:t>给他们一个安全愉快而又充实的校园生活！</a:t>
            </a:r>
            <a:endParaRPr lang="en-US" altLang="zh-CN" sz="3600" b="1" dirty="0">
              <a:solidFill>
                <a:srgbClr val="FF0000"/>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74017" y="5267754"/>
            <a:ext cx="696150" cy="478125"/>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9" y="2788158"/>
            <a:ext cx="875571" cy="82682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068" y="5645835"/>
            <a:ext cx="614016" cy="1015626"/>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032" y="330786"/>
            <a:ext cx="737973" cy="1015626"/>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188" y="5241919"/>
            <a:ext cx="7729744" cy="1688595"/>
          </a:xfrm>
          <a:prstGeom prst="rect">
            <a:avLst/>
          </a:prstGeom>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60" y="2739865"/>
            <a:ext cx="1792228" cy="21000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50"/>
                                        <p:tgtEl>
                                          <p:spTgt spid="2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6385" y="0"/>
            <a:ext cx="11798300" cy="7190740"/>
          </a:xfrm>
          <a:prstGeom prst="rect">
            <a:avLst/>
          </a:prstGeom>
        </p:spPr>
      </p:pic>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55" y="2000885"/>
            <a:ext cx="4968875" cy="3549015"/>
          </a:xfrm>
          <a:prstGeom prst="rect">
            <a:avLst/>
          </a:prstGeom>
        </p:spPr>
      </p:pic>
      <p:grpSp>
        <p:nvGrpSpPr>
          <p:cNvPr id="13" name="组合 12"/>
          <p:cNvGrpSpPr/>
          <p:nvPr/>
        </p:nvGrpSpPr>
        <p:grpSpPr>
          <a:xfrm>
            <a:off x="479425" y="-90170"/>
            <a:ext cx="1381760" cy="1463040"/>
            <a:chOff x="1330960" y="2235200"/>
            <a:chExt cx="1381760" cy="1463040"/>
          </a:xfrm>
        </p:grpSpPr>
        <p:sp>
          <p:nvSpPr>
            <p:cNvPr id="12" name="矩形: 圆角 11"/>
            <p:cNvSpPr/>
            <p:nvPr/>
          </p:nvSpPr>
          <p:spPr>
            <a:xfrm>
              <a:off x="1330960" y="2235200"/>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02969" y="2637909"/>
              <a:ext cx="808990" cy="706755"/>
            </a:xfrm>
            <a:prstGeom prst="rect">
              <a:avLst/>
            </a:prstGeom>
            <a:noFill/>
          </p:spPr>
          <p:txBody>
            <a:bodyPr wrap="non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2</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100" name="文本框 99"/>
          <p:cNvSpPr txBox="1"/>
          <p:nvPr/>
        </p:nvSpPr>
        <p:spPr>
          <a:xfrm>
            <a:off x="2038985" y="1526540"/>
            <a:ext cx="9321800" cy="5015865"/>
          </a:xfrm>
          <a:prstGeom prst="rect">
            <a:avLst/>
          </a:prstGeom>
          <a:noFill/>
          <a:ln w="9525">
            <a:noFill/>
          </a:ln>
        </p:spPr>
        <p:txBody>
          <a:bodyPr wrap="square">
            <a:spAutoFit/>
          </a:bodyPr>
          <a:p>
            <a:pPr indent="0" fontAlgn="auto"/>
            <a:r>
              <a:rPr lang="zh-CN" b="1">
                <a:ea typeface="宋体" panose="02010600030101010101" pitchFamily="2" charset="-122"/>
              </a:rPr>
              <a:t>（</a:t>
            </a:r>
            <a:r>
              <a:rPr lang="zh-CN" sz="2000" b="1">
                <a:ea typeface="宋体" panose="02010600030101010101" pitchFamily="2" charset="-122"/>
              </a:rPr>
              <a:t>一）坚持免试就近原则</a:t>
            </a:r>
            <a:r>
              <a:rPr lang="zh-CN" sz="2000" b="0">
                <a:ea typeface="宋体" panose="02010600030101010101" pitchFamily="2" charset="-122"/>
              </a:rPr>
              <a:t>    坚持义务教育公益性普惠性原则，所有适龄儿童少年按新生招生片区入学接受义务教育，逐步杜绝跨区域择校行为，不得采取考试等选拔、择优招生。</a:t>
            </a:r>
            <a:r>
              <a:rPr lang="zh-CN" sz="2000" b="1">
                <a:ea typeface="宋体" panose="02010600030101010101" pitchFamily="2" charset="-122"/>
              </a:rPr>
              <a:t>（二）坚持均衡发展原则</a:t>
            </a:r>
            <a:r>
              <a:rPr lang="zh-CN" sz="2000" b="0">
                <a:ea typeface="宋体" panose="02010600030101010101" pitchFamily="2" charset="-122"/>
              </a:rPr>
              <a:t>    巩固义务教育基本均衡发展成果，深入推进义务教育优质均衡发展，探索推进办学模式改革，不断扩大优质教育资源覆盖面，着力消除“大班额”“大校额”，逐步将义务教育阶段学校规模控制在2000人以内，班额控制在</a:t>
            </a:r>
            <a:r>
              <a:rPr lang="en-US" sz="2000" b="0">
                <a:latin typeface="仿宋_GB2312" panose="02010609030101010101" charset="-122"/>
                <a:ea typeface="宋体" panose="02010600030101010101" pitchFamily="2" charset="-122"/>
              </a:rPr>
              <a:t>50</a:t>
            </a:r>
            <a:r>
              <a:rPr lang="zh-CN" sz="2000" b="0">
                <a:ea typeface="宋体" panose="02010600030101010101" pitchFamily="2" charset="-122"/>
              </a:rPr>
              <a:t>人以内。</a:t>
            </a:r>
            <a:r>
              <a:rPr lang="zh-CN" sz="2000" b="1">
                <a:ea typeface="宋体" panose="02010600030101010101" pitchFamily="2" charset="-122"/>
              </a:rPr>
              <a:t>（三）坚持全纳教育原则</a:t>
            </a:r>
            <a:r>
              <a:rPr lang="zh-CN" sz="2000" b="0">
                <a:ea typeface="宋体" panose="02010600030101010101" pitchFamily="2" charset="-122"/>
              </a:rPr>
              <a:t>    坚持进城务工随迁子女以</a:t>
            </a:r>
            <a:r>
              <a:rPr lang="en-US" sz="2000" b="0">
                <a:latin typeface="仿宋_GB2312" panose="02010609030101010101" charset="-122"/>
                <a:ea typeface="宋体" panose="02010600030101010101" pitchFamily="2" charset="-122"/>
              </a:rPr>
              <a:t>“</a:t>
            </a:r>
            <a:r>
              <a:rPr lang="zh-CN" sz="2000" b="0">
                <a:ea typeface="宋体" panose="02010600030101010101" pitchFamily="2" charset="-122"/>
              </a:rPr>
              <a:t>流入地政府管理为主，以公办学校接收为主”、以居住证为主要依据的入学政策，确保进城务工随迁子女平等接受义务教育。保障残疾少年儿童依法接受义务教育，加强农村留守儿童的关爱力度，保障留守儿童接受九年义务教育。</a:t>
            </a:r>
            <a:r>
              <a:rPr lang="zh-CN" sz="2000" b="1">
                <a:ea typeface="宋体" panose="02010600030101010101" pitchFamily="2" charset="-122"/>
              </a:rPr>
              <a:t>（四）坚持公开、公正、公平的原则</a:t>
            </a:r>
            <a:r>
              <a:rPr lang="zh-CN" sz="2000" b="0">
                <a:ea typeface="宋体" panose="02010600030101010101" pitchFamily="2" charset="-122"/>
              </a:rPr>
              <a:t>    深化“阳光招生”，依托“利通区县域中小学招生转学网络服务平台”，将招生政策、招生计划、片区划分、招生程序及方式等信息全面公开，自觉接受社会监督。</a:t>
            </a:r>
            <a:endParaRPr lang="zh-CN" altLang="en-US" sz="2000" b="0">
              <a:ea typeface="宋体" panose="02010600030101010101" pitchFamily="2" charset="-122"/>
            </a:endParaRPr>
          </a:p>
        </p:txBody>
      </p:sp>
      <p:sp>
        <p:nvSpPr>
          <p:cNvPr id="7" name="矩形 6"/>
          <p:cNvSpPr/>
          <p:nvPr/>
        </p:nvSpPr>
        <p:spPr>
          <a:xfrm>
            <a:off x="1975500" y="-89892"/>
            <a:ext cx="2468880" cy="1198880"/>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招生原则</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09620" y="502285"/>
            <a:ext cx="9058910" cy="6282690"/>
          </a:xfrm>
          <a:prstGeom prst="rect">
            <a:avLst/>
          </a:prstGeom>
        </p:spPr>
      </p:pic>
      <p:sp>
        <p:nvSpPr>
          <p:cNvPr id="10" name="文本框 9"/>
          <p:cNvSpPr txBox="1"/>
          <p:nvPr/>
        </p:nvSpPr>
        <p:spPr>
          <a:xfrm>
            <a:off x="4192270" y="2484755"/>
            <a:ext cx="7213600" cy="3046095"/>
          </a:xfrm>
          <a:prstGeom prst="rect">
            <a:avLst/>
          </a:prstGeom>
          <a:noFill/>
        </p:spPr>
        <p:txBody>
          <a:bodyPr wrap="square" rtlCol="0">
            <a:spAutoFit/>
          </a:bodyPr>
          <a:lstStyle/>
          <a:p>
            <a:pPr marL="342900" indent="-342900">
              <a:buFont typeface="Wingdings" panose="05000000000000000000" pitchFamily="2" charset="2"/>
              <a:buChar char="u"/>
            </a:pPr>
            <a:r>
              <a:rPr sz="2400" dirty="0">
                <a:solidFill>
                  <a:srgbClr val="0B2260"/>
                </a:solidFill>
                <a:latin typeface="微软雅黑" panose="020B0503020204020204" pitchFamily="34" charset="-122"/>
                <a:ea typeface="微软雅黑" panose="020B0503020204020204" pitchFamily="34" charset="-122"/>
              </a:rPr>
              <a:t>（一）小学</a:t>
            </a:r>
            <a:endParaRPr sz="2400" dirty="0">
              <a:solidFill>
                <a:srgbClr val="0B2260"/>
              </a:solidFill>
              <a:latin typeface="微软雅黑" panose="020B0503020204020204" pitchFamily="34" charset="-122"/>
              <a:ea typeface="微软雅黑" panose="020B0503020204020204" pitchFamily="34" charset="-122"/>
            </a:endParaRPr>
          </a:p>
          <a:p>
            <a:pPr indent="0">
              <a:buFont typeface="Wingdings" panose="05000000000000000000" pitchFamily="2" charset="2"/>
              <a:buNone/>
            </a:pPr>
            <a:r>
              <a:rPr sz="2400" dirty="0">
                <a:solidFill>
                  <a:srgbClr val="0B2260"/>
                </a:solidFill>
                <a:latin typeface="微软雅黑" panose="020B0503020204020204" pitchFamily="34" charset="-122"/>
                <a:ea typeface="微软雅黑" panose="020B0503020204020204" pitchFamily="34" charset="-122"/>
              </a:rPr>
              <a:t>       1.年满6周岁身体健康的（2014年8月31日前出生）利通区户籍适龄儿童及居住在利通区的外来随迁子女和年满7周岁符合随班就读条件的残疾儿童。</a:t>
            </a:r>
            <a:endParaRPr sz="2400" dirty="0">
              <a:solidFill>
                <a:srgbClr val="0B2260"/>
              </a:solidFill>
              <a:latin typeface="微软雅黑" panose="020B0503020204020204" pitchFamily="34" charset="-122"/>
              <a:ea typeface="微软雅黑" panose="020B0503020204020204" pitchFamily="34" charset="-122"/>
            </a:endParaRPr>
          </a:p>
          <a:p>
            <a:pPr indent="0">
              <a:buFont typeface="Wingdings" panose="05000000000000000000" pitchFamily="2" charset="2"/>
              <a:buNone/>
            </a:pPr>
            <a:r>
              <a:rPr sz="2400" dirty="0">
                <a:solidFill>
                  <a:srgbClr val="0B2260"/>
                </a:solidFill>
                <a:latin typeface="微软雅黑" panose="020B0503020204020204" pitchFamily="34" charset="-122"/>
                <a:ea typeface="微软雅黑" panose="020B0503020204020204" pitchFamily="34" charset="-122"/>
              </a:rPr>
              <a:t>       2.各学校招生片区内符合入学条件的儿童。</a:t>
            </a:r>
            <a:endParaRPr sz="2400" dirty="0">
              <a:solidFill>
                <a:srgbClr val="0B226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u"/>
            </a:pPr>
            <a:r>
              <a:rPr sz="2400" dirty="0">
                <a:solidFill>
                  <a:srgbClr val="0B2260"/>
                </a:solidFill>
                <a:latin typeface="微软雅黑" panose="020B0503020204020204" pitchFamily="34" charset="-122"/>
                <a:ea typeface="微软雅黑" panose="020B0503020204020204" pitchFamily="34" charset="-122"/>
              </a:rPr>
              <a:t>（二）初中</a:t>
            </a:r>
            <a:endParaRPr sz="2400" dirty="0">
              <a:solidFill>
                <a:srgbClr val="0B2260"/>
              </a:solidFill>
              <a:latin typeface="微软雅黑" panose="020B0503020204020204" pitchFamily="34" charset="-122"/>
              <a:ea typeface="微软雅黑" panose="020B0503020204020204" pitchFamily="34" charset="-122"/>
            </a:endParaRPr>
          </a:p>
          <a:p>
            <a:pPr indent="0">
              <a:buFont typeface="Wingdings" panose="05000000000000000000" pitchFamily="2" charset="2"/>
              <a:buNone/>
            </a:pPr>
            <a:r>
              <a:rPr sz="2400" dirty="0">
                <a:solidFill>
                  <a:srgbClr val="0B2260"/>
                </a:solidFill>
                <a:latin typeface="微软雅黑" panose="020B0503020204020204" pitchFamily="34" charset="-122"/>
                <a:ea typeface="微软雅黑" panose="020B0503020204020204" pitchFamily="34" charset="-122"/>
              </a:rPr>
              <a:t>       户籍地或居住地在利通区的农村小学应届毕业生到农村初中学校就读的。</a:t>
            </a:r>
            <a:endParaRPr sz="2400" dirty="0">
              <a:solidFill>
                <a:srgbClr val="0B2260"/>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 y="3133090"/>
            <a:ext cx="3785235" cy="3412490"/>
          </a:xfrm>
          <a:prstGeom prst="rect">
            <a:avLst/>
          </a:prstGeom>
        </p:spPr>
      </p:pic>
      <p:grpSp>
        <p:nvGrpSpPr>
          <p:cNvPr id="15" name="组合 14"/>
          <p:cNvGrpSpPr/>
          <p:nvPr/>
        </p:nvGrpSpPr>
        <p:grpSpPr>
          <a:xfrm>
            <a:off x="574675" y="-48895"/>
            <a:ext cx="3991610" cy="1294130"/>
            <a:chOff x="755" y="-77"/>
            <a:chExt cx="6286" cy="2038"/>
          </a:xfrm>
        </p:grpSpPr>
        <p:grpSp>
          <p:nvGrpSpPr>
            <p:cNvPr id="2" name="组合 1"/>
            <p:cNvGrpSpPr/>
            <p:nvPr/>
          </p:nvGrpSpPr>
          <p:grpSpPr>
            <a:xfrm>
              <a:off x="755" y="203"/>
              <a:ext cx="2176" cy="1758"/>
              <a:chOff x="1330960" y="2235200"/>
              <a:chExt cx="1381760" cy="1463040"/>
            </a:xfrm>
          </p:grpSpPr>
          <p:sp>
            <p:nvSpPr>
              <p:cNvPr id="3" name="矩形: 圆角 11"/>
              <p:cNvSpPr/>
              <p:nvPr/>
            </p:nvSpPr>
            <p:spPr>
              <a:xfrm>
                <a:off x="1330960" y="2235200"/>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363238"/>
                <a:ext cx="808990" cy="926259"/>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3</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4" name="矩形 3"/>
            <p:cNvSpPr/>
            <p:nvPr/>
          </p:nvSpPr>
          <p:spPr>
            <a:xfrm>
              <a:off x="3153" y="-77"/>
              <a:ext cx="38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招生对象</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479425" y="-14605"/>
            <a:ext cx="6814820" cy="1302384"/>
            <a:chOff x="755" y="0"/>
            <a:chExt cx="10732" cy="2051"/>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59"/>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4</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099" y="0"/>
              <a:ext cx="83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新生报名方式及时间</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65735" y="2844800"/>
            <a:ext cx="2993390" cy="2993390"/>
          </a:xfrm>
          <a:prstGeom prst="rect">
            <a:avLst/>
          </a:prstGeom>
        </p:spPr>
      </p:pic>
      <p:sp>
        <p:nvSpPr>
          <p:cNvPr id="12" name="文本框 11"/>
          <p:cNvSpPr txBox="1"/>
          <p:nvPr/>
        </p:nvSpPr>
        <p:spPr>
          <a:xfrm>
            <a:off x="2822575" y="1501775"/>
            <a:ext cx="9018905" cy="3853815"/>
          </a:xfrm>
          <a:prstGeom prst="rect">
            <a:avLst/>
          </a:prstGeom>
          <a:noFill/>
        </p:spPr>
        <p:txBody>
          <a:bodyPr wrap="square" rtlCol="0">
            <a:spAutoFit/>
          </a:bodyPr>
          <a:p>
            <a:pPr marL="285750" indent="-285750">
              <a:lnSpc>
                <a:spcPct val="150000"/>
              </a:lnSpc>
              <a:buFont typeface="Wingdings" panose="05000000000000000000" pitchFamily="2" charset="2"/>
              <a:buChar char="u"/>
            </a:pPr>
            <a:r>
              <a:rPr lang="zh-CN" sz="2400" b="1" dirty="0">
                <a:solidFill>
                  <a:schemeClr val="tx1">
                    <a:lumMod val="75000"/>
                    <a:lumOff val="25000"/>
                  </a:schemeClr>
                </a:solidFill>
                <a:latin typeface="微软雅黑" panose="020B0503020204020204" pitchFamily="34" charset="-122"/>
                <a:ea typeface="微软雅黑" panose="020B0503020204020204" pitchFamily="34" charset="-122"/>
              </a:rPr>
              <a:t>报名方式</a:t>
            </a:r>
            <a:endParaRPr 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sz="2400" dirty="0">
                <a:solidFill>
                  <a:schemeClr val="tx1">
                    <a:lumMod val="75000"/>
                    <a:lumOff val="25000"/>
                  </a:schemeClr>
                </a:solidFill>
                <a:latin typeface="微软雅黑" panose="020B0503020204020204" pitchFamily="34" charset="-122"/>
                <a:ea typeface="微软雅黑" panose="020B0503020204020204" pitchFamily="34" charset="-122"/>
              </a:rPr>
              <a:t>       </a:t>
            </a:r>
            <a:r>
              <a:rPr sz="2300" dirty="0">
                <a:solidFill>
                  <a:schemeClr val="tx1">
                    <a:lumMod val="75000"/>
                    <a:lumOff val="25000"/>
                  </a:schemeClr>
                </a:solidFill>
                <a:latin typeface="微软雅黑" panose="020B0503020204020204" pitchFamily="34" charset="-122"/>
                <a:ea typeface="微软雅黑" panose="020B0503020204020204" pitchFamily="34" charset="-122"/>
              </a:rPr>
              <a:t>城区学校一年级新生通过网上登记</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rPr>
              <a:t>或手机端扫描</a:t>
            </a:r>
            <a:r>
              <a:rPr lang="en-US" altLang="zh-CN" sz="23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300" dirty="0">
                <a:solidFill>
                  <a:schemeClr val="tx1">
                    <a:lumMod val="75000"/>
                    <a:lumOff val="25000"/>
                  </a:schemeClr>
                </a:solidFill>
                <a:latin typeface="微软雅黑" panose="020B0503020204020204" pitchFamily="34" charset="-122"/>
                <a:ea typeface="微软雅黑" panose="020B0503020204020204" pitchFamily="34" charset="-122"/>
              </a:rPr>
              <a:t>如愿入学服务平台</a:t>
            </a:r>
            <a:r>
              <a:rPr lang="en-US" altLang="zh-CN" sz="23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300" dirty="0">
                <a:solidFill>
                  <a:schemeClr val="tx1">
                    <a:lumMod val="75000"/>
                    <a:lumOff val="25000"/>
                  </a:schemeClr>
                </a:solidFill>
                <a:latin typeface="微软雅黑" panose="020B0503020204020204" pitchFamily="34" charset="-122"/>
                <a:ea typeface="微软雅黑" panose="020B0503020204020204" pitchFamily="34" charset="-122"/>
              </a:rPr>
              <a:t>公众号关注后</a:t>
            </a:r>
            <a:r>
              <a:rPr sz="2300" dirty="0">
                <a:solidFill>
                  <a:schemeClr val="tx1">
                    <a:lumMod val="75000"/>
                    <a:lumOff val="25000"/>
                  </a:schemeClr>
                </a:solidFill>
                <a:latin typeface="微软雅黑" panose="020B0503020204020204" pitchFamily="34" charset="-122"/>
                <a:ea typeface="微软雅黑" panose="020B0503020204020204" pitchFamily="34" charset="-122"/>
              </a:rPr>
              <a:t>报名，</a:t>
            </a:r>
            <a:r>
              <a:rPr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登录网址：http://www.wzrxbm.cn</a:t>
            </a:r>
            <a:endParaRPr sz="23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indent="0">
              <a:lnSpc>
                <a:spcPct val="150000"/>
              </a:lnSpc>
              <a:buFont typeface="Wingdings" panose="05000000000000000000" pitchFamily="2" charset="2"/>
              <a:buNone/>
            </a:pPr>
            <a:r>
              <a:rPr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农村学校一年级、七年级在规定时间内到学校现场登记报名。</a:t>
            </a:r>
            <a:endParaRPr sz="2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u"/>
            </a:pPr>
            <a:r>
              <a:rPr lang="zh-CN" sz="23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报名时间</a:t>
            </a:r>
            <a:endParaRPr lang="zh-CN" sz="23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indent="0">
              <a:lnSpc>
                <a:spcPct val="150000"/>
              </a:lnSpc>
              <a:buFont typeface="Wingdings" panose="05000000000000000000" pitchFamily="2" charset="2"/>
              <a:buNone/>
            </a:pPr>
            <a:r>
              <a:rPr lang="zh-CN" sz="2300" dirty="0">
                <a:solidFill>
                  <a:schemeClr val="tx1">
                    <a:lumMod val="75000"/>
                    <a:lumOff val="25000"/>
                  </a:schemeClr>
                </a:solidFill>
                <a:latin typeface="微软雅黑" panose="020B0503020204020204" pitchFamily="34" charset="-122"/>
                <a:ea typeface="微软雅黑" panose="020B0503020204020204" pitchFamily="34" charset="-122"/>
                <a:sym typeface="+mn-ea"/>
              </a:rPr>
              <a:t>       第一次：</a:t>
            </a:r>
            <a:r>
              <a:rPr sz="2300" dirty="0">
                <a:solidFill>
                  <a:schemeClr val="tx1">
                    <a:lumMod val="75000"/>
                    <a:lumOff val="25000"/>
                  </a:schemeClr>
                </a:solidFill>
                <a:latin typeface="微软雅黑" panose="020B0503020204020204" pitchFamily="34" charset="-122"/>
                <a:ea typeface="微软雅黑" panose="020B0503020204020204" pitchFamily="34" charset="-122"/>
              </a:rPr>
              <a:t>2020年7月15日至7月30日</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sz="2300" dirty="0">
                <a:solidFill>
                  <a:schemeClr val="tx1">
                    <a:lumMod val="75000"/>
                    <a:lumOff val="25000"/>
                  </a:schemeClr>
                </a:solidFill>
                <a:latin typeface="微软雅黑" panose="020B0503020204020204" pitchFamily="34" charset="-122"/>
                <a:ea typeface="微软雅黑" panose="020B0503020204020204" pitchFamily="34" charset="-122"/>
              </a:rPr>
              <a:t>       第二次</a:t>
            </a:r>
            <a:r>
              <a:rPr lang="zh-CN" sz="23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300" dirty="0">
                <a:solidFill>
                  <a:schemeClr val="tx1">
                    <a:lumMod val="75000"/>
                    <a:lumOff val="25000"/>
                  </a:schemeClr>
                </a:solidFill>
                <a:latin typeface="微软雅黑" panose="020B0503020204020204" pitchFamily="34" charset="-122"/>
                <a:ea typeface="微软雅黑" panose="020B0503020204020204" pitchFamily="34" charset="-122"/>
              </a:rPr>
              <a:t>2020</a:t>
            </a:r>
            <a:r>
              <a:rPr lang="zh-CN" altLang="en-US" sz="2300" dirty="0">
                <a:solidFill>
                  <a:schemeClr val="tx1">
                    <a:lumMod val="75000"/>
                    <a:lumOff val="25000"/>
                  </a:schemeClr>
                </a:solidFill>
                <a:latin typeface="微软雅黑" panose="020B0503020204020204" pitchFamily="34" charset="-122"/>
                <a:ea typeface="微软雅黑" panose="020B0503020204020204" pitchFamily="34" charset="-122"/>
              </a:rPr>
              <a:t>年</a:t>
            </a:r>
            <a:r>
              <a:rPr sz="2300" dirty="0">
                <a:solidFill>
                  <a:schemeClr val="tx1">
                    <a:lumMod val="75000"/>
                    <a:lumOff val="25000"/>
                  </a:schemeClr>
                </a:solidFill>
                <a:latin typeface="微软雅黑" panose="020B0503020204020204" pitchFamily="34" charset="-122"/>
                <a:ea typeface="微软雅黑" panose="020B0503020204020204" pitchFamily="34" charset="-122"/>
              </a:rPr>
              <a:t>8月17日至8月18日。</a:t>
            </a:r>
            <a:endParaRPr sz="2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73742852" name="图片 2" descr="e8d4deedeaa68abaaba38d4075e467c"/>
          <p:cNvPicPr>
            <a:picLocks noChangeAspect="1"/>
          </p:cNvPicPr>
          <p:nvPr>
            <p:custDataLst>
              <p:tags r:id="rId3"/>
            </p:custDataLst>
          </p:nvPr>
        </p:nvPicPr>
        <p:blipFill>
          <a:blip r:embed="rId4"/>
          <a:stretch>
            <a:fillRect/>
          </a:stretch>
        </p:blipFill>
        <p:spPr>
          <a:xfrm>
            <a:off x="9137650" y="3871595"/>
            <a:ext cx="1825625" cy="182562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135" name="Group 3"/>
          <p:cNvGrpSpPr/>
          <p:nvPr/>
        </p:nvGrpSpPr>
        <p:grpSpPr>
          <a:xfrm>
            <a:off x="4205626" y="2549265"/>
            <a:ext cx="3746861" cy="3515307"/>
            <a:chOff x="4222570" y="3268989"/>
            <a:chExt cx="3746861" cy="3515306"/>
          </a:xfrm>
          <a:scene3d>
            <a:camera prst="orthographicFront">
              <a:rot lat="0" lon="0" rev="0"/>
            </a:camera>
            <a:lightRig rig="contrasting" dir="t">
              <a:rot lat="0" lon="0" rev="7800000"/>
            </a:lightRig>
          </a:scene3d>
        </p:grpSpPr>
        <p:pic>
          <p:nvPicPr>
            <p:cNvPr id="136"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a:effectLst/>
            <a:sp3d>
              <a:bevelT w="139700" h="139700"/>
            </a:sp3d>
          </p:spPr>
        </p:pic>
        <p:grpSp>
          <p:nvGrpSpPr>
            <p:cNvPr id="137" name="Group 7"/>
            <p:cNvGrpSpPr/>
            <p:nvPr/>
          </p:nvGrpSpPr>
          <p:grpSpPr>
            <a:xfrm>
              <a:off x="4640809" y="3702483"/>
              <a:ext cx="3029172" cy="1710230"/>
              <a:chOff x="4640809" y="3464358"/>
              <a:chExt cx="3029172" cy="1710230"/>
            </a:xfrm>
          </p:grpSpPr>
          <p:sp>
            <p:nvSpPr>
              <p:cNvPr id="138" name="Rectangle 44"/>
              <p:cNvSpPr>
                <a:spLocks noChangeArrowheads="1"/>
              </p:cNvSpPr>
              <p:nvPr/>
            </p:nvSpPr>
            <p:spPr bwMode="auto">
              <a:xfrm>
                <a:off x="4640809" y="3464358"/>
                <a:ext cx="3029172" cy="1710230"/>
              </a:xfrm>
              <a:prstGeom prst="rect">
                <a:avLst/>
              </a:prstGeom>
              <a:solidFill>
                <a:srgbClr val="0BD0D9"/>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9" name="Freeform 46"/>
              <p:cNvSpPr/>
              <p:nvPr/>
            </p:nvSpPr>
            <p:spPr bwMode="auto">
              <a:xfrm>
                <a:off x="4640809" y="3464358"/>
                <a:ext cx="3029172" cy="1710230"/>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ysClr val="window" lastClr="FFFFFF">
                  <a:alpha val="25000"/>
                </a:sysClr>
              </a:solidFill>
              <a:ln>
                <a:noFill/>
              </a:ln>
              <a:effectLst/>
              <a:sp3d>
                <a:bevelT w="139700" h="1397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140" name="Freeform 51"/>
          <p:cNvSpPr>
            <a:spLocks noEditPoints="1"/>
          </p:cNvSpPr>
          <p:nvPr/>
        </p:nvSpPr>
        <p:spPr bwMode="auto">
          <a:xfrm>
            <a:off x="5635700" y="3458954"/>
            <a:ext cx="887295" cy="888128"/>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41" name="Group 11"/>
          <p:cNvGrpSpPr/>
          <p:nvPr/>
        </p:nvGrpSpPr>
        <p:grpSpPr>
          <a:xfrm>
            <a:off x="2698964" y="4196048"/>
            <a:ext cx="1363269" cy="1042251"/>
            <a:chOff x="2066926" y="4165600"/>
            <a:chExt cx="1530350" cy="1169988"/>
          </a:xfrm>
          <a:solidFill>
            <a:srgbClr val="00B050"/>
          </a:solidFill>
          <a:scene3d>
            <a:camera prst="orthographicFront">
              <a:rot lat="0" lon="0" rev="0"/>
            </a:camera>
            <a:lightRig rig="glow" dir="t">
              <a:rot lat="0" lon="0" rev="4800000"/>
            </a:lightRig>
          </a:scene3d>
        </p:grpSpPr>
        <p:sp>
          <p:nvSpPr>
            <p:cNvPr id="142" name="Freeform 16"/>
            <p:cNvSpPr>
              <a:spLocks noEditPoints="1"/>
            </p:cNvSpPr>
            <p:nvPr/>
          </p:nvSpPr>
          <p:spPr bwMode="auto">
            <a:xfrm>
              <a:off x="2133601" y="4232275"/>
              <a:ext cx="1035050" cy="1041400"/>
            </a:xfrm>
            <a:custGeom>
              <a:avLst/>
              <a:gdLst>
                <a:gd name="T0" fmla="*/ 117 w 234"/>
                <a:gd name="T1" fmla="*/ 218 h 235"/>
                <a:gd name="T2" fmla="*/ 17 w 234"/>
                <a:gd name="T3" fmla="*/ 117 h 235"/>
                <a:gd name="T4" fmla="*/ 117 w 234"/>
                <a:gd name="T5" fmla="*/ 17 h 235"/>
                <a:gd name="T6" fmla="*/ 217 w 234"/>
                <a:gd name="T7" fmla="*/ 117 h 235"/>
                <a:gd name="T8" fmla="*/ 117 w 234"/>
                <a:gd name="T9" fmla="*/ 218 h 235"/>
                <a:gd name="T10" fmla="*/ 117 w 234"/>
                <a:gd name="T11" fmla="*/ 0 h 235"/>
                <a:gd name="T12" fmla="*/ 0 w 234"/>
                <a:gd name="T13" fmla="*/ 117 h 235"/>
                <a:gd name="T14" fmla="*/ 117 w 234"/>
                <a:gd name="T15" fmla="*/ 235 h 235"/>
                <a:gd name="T16" fmla="*/ 234 w 234"/>
                <a:gd name="T17" fmla="*/ 117 h 235"/>
                <a:gd name="T18" fmla="*/ 117 w 234"/>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5">
                  <a:moveTo>
                    <a:pt x="117" y="218"/>
                  </a:moveTo>
                  <a:cubicBezTo>
                    <a:pt x="62" y="218"/>
                    <a:pt x="17" y="173"/>
                    <a:pt x="17" y="117"/>
                  </a:cubicBezTo>
                  <a:cubicBezTo>
                    <a:pt x="17" y="62"/>
                    <a:pt x="62" y="17"/>
                    <a:pt x="117" y="17"/>
                  </a:cubicBezTo>
                  <a:cubicBezTo>
                    <a:pt x="172" y="17"/>
                    <a:pt x="217" y="62"/>
                    <a:pt x="217" y="117"/>
                  </a:cubicBezTo>
                  <a:cubicBezTo>
                    <a:pt x="217" y="173"/>
                    <a:pt x="172" y="218"/>
                    <a:pt x="117" y="218"/>
                  </a:cubicBezTo>
                  <a:moveTo>
                    <a:pt x="117" y="0"/>
                  </a:moveTo>
                  <a:cubicBezTo>
                    <a:pt x="52" y="0"/>
                    <a:pt x="0" y="53"/>
                    <a:pt x="0" y="117"/>
                  </a:cubicBezTo>
                  <a:cubicBezTo>
                    <a:pt x="0" y="182"/>
                    <a:pt x="52" y="235"/>
                    <a:pt x="117" y="235"/>
                  </a:cubicBezTo>
                  <a:cubicBezTo>
                    <a:pt x="182" y="235"/>
                    <a:pt x="234" y="182"/>
                    <a:pt x="234" y="117"/>
                  </a:cubicBezTo>
                  <a:cubicBezTo>
                    <a:pt x="234" y="53"/>
                    <a:pt x="182"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3" name="Freeform 17"/>
            <p:cNvSpPr>
              <a:spLocks noEditPoints="1"/>
            </p:cNvSpPr>
            <p:nvPr/>
          </p:nvSpPr>
          <p:spPr bwMode="auto">
            <a:xfrm>
              <a:off x="2066926" y="4165600"/>
              <a:ext cx="1168400" cy="1169988"/>
            </a:xfrm>
            <a:custGeom>
              <a:avLst/>
              <a:gdLst>
                <a:gd name="T0" fmla="*/ 132 w 264"/>
                <a:gd name="T1" fmla="*/ 261 h 264"/>
                <a:gd name="T2" fmla="*/ 3 w 264"/>
                <a:gd name="T3" fmla="*/ 132 h 264"/>
                <a:gd name="T4" fmla="*/ 132 w 264"/>
                <a:gd name="T5" fmla="*/ 4 h 264"/>
                <a:gd name="T6" fmla="*/ 261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1" y="61"/>
                    <a:pt x="261" y="132"/>
                  </a:cubicBezTo>
                  <a:cubicBezTo>
                    <a:pt x="261" y="203"/>
                    <a:pt x="203" y="261"/>
                    <a:pt x="132" y="261"/>
                  </a:cubicBezTo>
                  <a:moveTo>
                    <a:pt x="132" y="0"/>
                  </a:moveTo>
                  <a:cubicBezTo>
                    <a:pt x="59" y="0"/>
                    <a:pt x="0" y="60"/>
                    <a:pt x="0" y="132"/>
                  </a:cubicBezTo>
                  <a:cubicBezTo>
                    <a:pt x="0" y="205"/>
                    <a:pt x="59" y="264"/>
                    <a:pt x="132" y="264"/>
                  </a:cubicBezTo>
                  <a:cubicBezTo>
                    <a:pt x="205" y="264"/>
                    <a:pt x="264" y="205"/>
                    <a:pt x="264" y="132"/>
                  </a:cubicBezTo>
                  <a:cubicBezTo>
                    <a:pt x="264" y="60"/>
                    <a:pt x="205"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4" name="Oval 18"/>
            <p:cNvSpPr>
              <a:spLocks noChangeArrowheads="1"/>
            </p:cNvSpPr>
            <p:nvPr/>
          </p:nvSpPr>
          <p:spPr bwMode="auto">
            <a:xfrm>
              <a:off x="2208213" y="4308475"/>
              <a:ext cx="885825"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5"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6" name="Freeform 32"/>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47" name="Group 17"/>
          <p:cNvGrpSpPr/>
          <p:nvPr/>
        </p:nvGrpSpPr>
        <p:grpSpPr>
          <a:xfrm>
            <a:off x="8129415" y="4196048"/>
            <a:ext cx="1320844" cy="1042251"/>
            <a:chOff x="8162926" y="4165600"/>
            <a:chExt cx="1482725" cy="1169988"/>
          </a:xfrm>
          <a:solidFill>
            <a:srgbClr val="FFC000"/>
          </a:solidFill>
          <a:scene3d>
            <a:camera prst="orthographicFront">
              <a:rot lat="0" lon="0" rev="0"/>
            </a:camera>
            <a:lightRig rig="glow" dir="t">
              <a:rot lat="0" lon="0" rev="4800000"/>
            </a:lightRig>
          </a:scene3d>
        </p:grpSpPr>
        <p:sp>
          <p:nvSpPr>
            <p:cNvPr id="148"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Oval 21"/>
            <p:cNvSpPr>
              <a:spLocks noChangeArrowheads="1"/>
            </p:cNvSpPr>
            <p:nvPr/>
          </p:nvSpPr>
          <p:spPr bwMode="auto">
            <a:xfrm>
              <a:off x="8615363" y="4308475"/>
              <a:ext cx="889000"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53" name="Group 23"/>
          <p:cNvGrpSpPr/>
          <p:nvPr/>
        </p:nvGrpSpPr>
        <p:grpSpPr>
          <a:xfrm>
            <a:off x="7558085" y="1808161"/>
            <a:ext cx="1166699" cy="1053563"/>
            <a:chOff x="7521576" y="1827213"/>
            <a:chExt cx="1309687" cy="1182687"/>
          </a:xfrm>
          <a:solidFill>
            <a:srgbClr val="7030A0"/>
          </a:solidFill>
          <a:scene3d>
            <a:camera prst="orthographicFront">
              <a:rot lat="0" lon="0" rev="0"/>
            </a:camera>
            <a:lightRig rig="glow" dir="t">
              <a:rot lat="0" lon="0" rev="4800000"/>
            </a:lightRig>
          </a:scene3d>
        </p:grpSpPr>
        <p:sp>
          <p:nvSpPr>
            <p:cNvPr id="154" name="Freeform 28"/>
            <p:cNvSpPr>
              <a:spLocks noEditPoints="1"/>
            </p:cNvSpPr>
            <p:nvPr/>
          </p:nvSpPr>
          <p:spPr bwMode="auto">
            <a:xfrm>
              <a:off x="7672388" y="1893888"/>
              <a:ext cx="1039813" cy="1041400"/>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5" name="Freeform 29"/>
            <p:cNvSpPr>
              <a:spLocks noEditPoints="1"/>
            </p:cNvSpPr>
            <p:nvPr/>
          </p:nvSpPr>
          <p:spPr bwMode="auto">
            <a:xfrm>
              <a:off x="7605713" y="1827213"/>
              <a:ext cx="1225550" cy="1169988"/>
            </a:xfrm>
            <a:custGeom>
              <a:avLst/>
              <a:gdLst>
                <a:gd name="T0" fmla="*/ 132 w 277"/>
                <a:gd name="T1" fmla="*/ 261 h 264"/>
                <a:gd name="T2" fmla="*/ 41 w 277"/>
                <a:gd name="T3" fmla="*/ 223 h 264"/>
                <a:gd name="T4" fmla="*/ 4 w 277"/>
                <a:gd name="T5" fmla="*/ 132 h 264"/>
                <a:gd name="T6" fmla="*/ 41 w 277"/>
                <a:gd name="T7" fmla="*/ 41 h 264"/>
                <a:gd name="T8" fmla="*/ 132 w 277"/>
                <a:gd name="T9" fmla="*/ 4 h 264"/>
                <a:gd name="T10" fmla="*/ 223 w 277"/>
                <a:gd name="T11" fmla="*/ 41 h 264"/>
                <a:gd name="T12" fmla="*/ 223 w 277"/>
                <a:gd name="T13" fmla="*/ 223 h 264"/>
                <a:gd name="T14" fmla="*/ 132 w 277"/>
                <a:gd name="T15" fmla="*/ 261 h 264"/>
                <a:gd name="T16" fmla="*/ 132 w 277"/>
                <a:gd name="T17" fmla="*/ 0 h 264"/>
                <a:gd name="T18" fmla="*/ 39 w 277"/>
                <a:gd name="T19" fmla="*/ 39 h 264"/>
                <a:gd name="T20" fmla="*/ 0 w 277"/>
                <a:gd name="T21" fmla="*/ 132 h 264"/>
                <a:gd name="T22" fmla="*/ 39 w 277"/>
                <a:gd name="T23" fmla="*/ 226 h 264"/>
                <a:gd name="T24" fmla="*/ 132 w 277"/>
                <a:gd name="T25" fmla="*/ 264 h 264"/>
                <a:gd name="T26" fmla="*/ 226 w 277"/>
                <a:gd name="T27" fmla="*/ 226 h 264"/>
                <a:gd name="T28" fmla="*/ 226 w 277"/>
                <a:gd name="T29" fmla="*/ 39 h 264"/>
                <a:gd name="T30" fmla="*/ 132 w 277"/>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64">
                  <a:moveTo>
                    <a:pt x="132" y="261"/>
                  </a:moveTo>
                  <a:cubicBezTo>
                    <a:pt x="98" y="261"/>
                    <a:pt x="66" y="248"/>
                    <a:pt x="41" y="223"/>
                  </a:cubicBezTo>
                  <a:cubicBezTo>
                    <a:pt x="17" y="199"/>
                    <a:pt x="4" y="167"/>
                    <a:pt x="4" y="132"/>
                  </a:cubicBezTo>
                  <a:cubicBezTo>
                    <a:pt x="4" y="98"/>
                    <a:pt x="17" y="66"/>
                    <a:pt x="41" y="41"/>
                  </a:cubicBezTo>
                  <a:cubicBezTo>
                    <a:pt x="66" y="17"/>
                    <a:pt x="98" y="4"/>
                    <a:pt x="132" y="4"/>
                  </a:cubicBezTo>
                  <a:cubicBezTo>
                    <a:pt x="167" y="4"/>
                    <a:pt x="199" y="17"/>
                    <a:pt x="223" y="41"/>
                  </a:cubicBezTo>
                  <a:cubicBezTo>
                    <a:pt x="274" y="92"/>
                    <a:pt x="274" y="173"/>
                    <a:pt x="223" y="223"/>
                  </a:cubicBezTo>
                  <a:cubicBezTo>
                    <a:pt x="199" y="248"/>
                    <a:pt x="167" y="261"/>
                    <a:pt x="132" y="261"/>
                  </a:cubicBezTo>
                  <a:moveTo>
                    <a:pt x="132" y="0"/>
                  </a:moveTo>
                  <a:cubicBezTo>
                    <a:pt x="97" y="0"/>
                    <a:pt x="64" y="14"/>
                    <a:pt x="39" y="39"/>
                  </a:cubicBezTo>
                  <a:cubicBezTo>
                    <a:pt x="14" y="64"/>
                    <a:pt x="0" y="97"/>
                    <a:pt x="0" y="132"/>
                  </a:cubicBezTo>
                  <a:cubicBezTo>
                    <a:pt x="0" y="168"/>
                    <a:pt x="14" y="201"/>
                    <a:pt x="39" y="226"/>
                  </a:cubicBezTo>
                  <a:cubicBezTo>
                    <a:pt x="64" y="251"/>
                    <a:pt x="97" y="264"/>
                    <a:pt x="132" y="264"/>
                  </a:cubicBezTo>
                  <a:cubicBezTo>
                    <a:pt x="168" y="264"/>
                    <a:pt x="201" y="251"/>
                    <a:pt x="226" y="226"/>
                  </a:cubicBezTo>
                  <a:cubicBezTo>
                    <a:pt x="277" y="174"/>
                    <a:pt x="277" y="91"/>
                    <a:pt x="226" y="39"/>
                  </a:cubicBezTo>
                  <a:cubicBezTo>
                    <a:pt x="201" y="14"/>
                    <a:pt x="168"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6" name="Freeform 30"/>
            <p:cNvSpPr/>
            <p:nvPr/>
          </p:nvSpPr>
          <p:spPr bwMode="auto">
            <a:xfrm>
              <a:off x="7704138" y="1970088"/>
              <a:ext cx="973138"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7" name="Freeform 37"/>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8" name="Freeform 38"/>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59" name="Group 29"/>
          <p:cNvGrpSpPr/>
          <p:nvPr/>
        </p:nvGrpSpPr>
        <p:grpSpPr>
          <a:xfrm>
            <a:off x="3435751" y="1798636"/>
            <a:ext cx="1199225" cy="1053563"/>
            <a:chOff x="2894013" y="1827213"/>
            <a:chExt cx="1346200" cy="1182687"/>
          </a:xfrm>
          <a:solidFill>
            <a:srgbClr val="C00000"/>
          </a:solidFill>
          <a:scene3d>
            <a:camera prst="orthographicFront">
              <a:rot lat="0" lon="0" rev="0"/>
            </a:camera>
            <a:lightRig rig="glow" dir="t">
              <a:rot lat="0" lon="0" rev="4800000"/>
            </a:lightRig>
          </a:scene3d>
        </p:grpSpPr>
        <p:sp>
          <p:nvSpPr>
            <p:cNvPr id="160" name="Freeform 25"/>
            <p:cNvSpPr>
              <a:spLocks noEditPoints="1"/>
            </p:cNvSpPr>
            <p:nvPr/>
          </p:nvSpPr>
          <p:spPr bwMode="auto">
            <a:xfrm>
              <a:off x="3000376" y="1893888"/>
              <a:ext cx="1039813" cy="1041400"/>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1" name="Freeform 26"/>
            <p:cNvSpPr>
              <a:spLocks noEditPoints="1"/>
            </p:cNvSpPr>
            <p:nvPr/>
          </p:nvSpPr>
          <p:spPr bwMode="auto">
            <a:xfrm>
              <a:off x="2894013" y="1827213"/>
              <a:ext cx="1265238" cy="1169988"/>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2" name="Freeform 27"/>
            <p:cNvSpPr/>
            <p:nvPr/>
          </p:nvSpPr>
          <p:spPr bwMode="auto">
            <a:xfrm>
              <a:off x="3032126" y="1970088"/>
              <a:ext cx="973138"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3" name="Freeform 39"/>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4" name="Freeform 40"/>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65" name="Freeform 47"/>
          <p:cNvSpPr/>
          <p:nvPr/>
        </p:nvSpPr>
        <p:spPr bwMode="auto">
          <a:xfrm>
            <a:off x="4619420" y="3428435"/>
            <a:ext cx="3553835" cy="2207535"/>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latin typeface="微软雅黑" panose="020B0503020204020204" pitchFamily="34" charset="-122"/>
              <a:ea typeface="微软雅黑" panose="020B0503020204020204" pitchFamily="34" charset="-122"/>
            </a:endParaRPr>
          </a:p>
        </p:txBody>
      </p:sp>
      <p:grpSp>
        <p:nvGrpSpPr>
          <p:cNvPr id="166" name="Group 36"/>
          <p:cNvGrpSpPr/>
          <p:nvPr/>
        </p:nvGrpSpPr>
        <p:grpSpPr>
          <a:xfrm>
            <a:off x="3158104" y="2112961"/>
            <a:ext cx="277647" cy="276819"/>
            <a:chOff x="2138511" y="2464802"/>
            <a:chExt cx="354012" cy="352956"/>
          </a:xfrm>
          <a:solidFill>
            <a:srgbClr val="10CF9B"/>
          </a:solidFill>
        </p:grpSpPr>
        <p:sp>
          <p:nvSpPr>
            <p:cNvPr id="167" name="Oval 37"/>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8" name="Freeform 38"/>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69" name="Group 39"/>
          <p:cNvGrpSpPr/>
          <p:nvPr/>
        </p:nvGrpSpPr>
        <p:grpSpPr>
          <a:xfrm>
            <a:off x="8710060" y="2112961"/>
            <a:ext cx="277647" cy="276819"/>
            <a:chOff x="2138511" y="2464802"/>
            <a:chExt cx="354012" cy="352956"/>
          </a:xfrm>
          <a:solidFill>
            <a:srgbClr val="03A9F5"/>
          </a:solidFill>
        </p:grpSpPr>
        <p:sp>
          <p:nvSpPr>
            <p:cNvPr id="170" name="Oval 40"/>
            <p:cNvSpPr>
              <a:spLocks noChangeArrowheads="1"/>
            </p:cNvSpPr>
            <p:nvPr/>
          </p:nvSpPr>
          <p:spPr bwMode="auto">
            <a:xfrm>
              <a:off x="2229829"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1" name="Freeform 4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2" name="Group 42"/>
          <p:cNvGrpSpPr/>
          <p:nvPr/>
        </p:nvGrpSpPr>
        <p:grpSpPr>
          <a:xfrm>
            <a:off x="2424933" y="4286503"/>
            <a:ext cx="277647" cy="276819"/>
            <a:chOff x="2138511" y="2464802"/>
            <a:chExt cx="354012" cy="352956"/>
          </a:xfrm>
          <a:solidFill>
            <a:srgbClr val="7CCA62"/>
          </a:solidFill>
        </p:grpSpPr>
        <p:sp>
          <p:nvSpPr>
            <p:cNvPr id="173" name="Oval 43"/>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4" name="Freeform 44"/>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75" name="Group 45"/>
          <p:cNvGrpSpPr/>
          <p:nvPr/>
        </p:nvGrpSpPr>
        <p:grpSpPr>
          <a:xfrm>
            <a:off x="9446016" y="4286503"/>
            <a:ext cx="277647" cy="276819"/>
            <a:chOff x="2138511" y="2464802"/>
            <a:chExt cx="354012" cy="352956"/>
          </a:xfrm>
          <a:solidFill>
            <a:srgbClr val="009DD9"/>
          </a:solidFill>
        </p:grpSpPr>
        <p:sp>
          <p:nvSpPr>
            <p:cNvPr id="176"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7"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78" name="TextBox 48"/>
          <p:cNvSpPr txBox="1"/>
          <p:nvPr/>
        </p:nvSpPr>
        <p:spPr>
          <a:xfrm>
            <a:off x="556558" y="2040183"/>
            <a:ext cx="2610485" cy="521970"/>
          </a:xfrm>
          <a:prstGeom prst="rect">
            <a:avLst/>
          </a:prstGeom>
          <a:noFill/>
        </p:spPr>
        <p:txBody>
          <a:bodyPr wrap="none" rtlCol="0">
            <a:spAutoFit/>
          </a:bodyPr>
          <a:lstStyle/>
          <a:p>
            <a:pPr algn="r"/>
            <a:r>
              <a:rPr lang="en-US" altLang="zh-CN" sz="2800" dirty="0">
                <a:solidFill>
                  <a:schemeClr val="tx1"/>
                </a:solidFill>
                <a:latin typeface="微软雅黑" panose="020B0503020204020204" pitchFamily="34" charset="-122"/>
                <a:ea typeface="微软雅黑" panose="020B0503020204020204" pitchFamily="34" charset="-122"/>
              </a:rPr>
              <a:t>1.</a:t>
            </a:r>
            <a:r>
              <a:rPr lang="zh-CN" altLang="id-ID" sz="2800" dirty="0">
                <a:solidFill>
                  <a:schemeClr val="tx1"/>
                </a:solidFill>
                <a:latin typeface="微软雅黑" panose="020B0503020204020204" pitchFamily="34" charset="-122"/>
                <a:ea typeface="微软雅黑" panose="020B0503020204020204" pitchFamily="34" charset="-122"/>
              </a:rPr>
              <a:t>网上登记报名</a:t>
            </a:r>
            <a:endParaRPr lang="zh-CN" altLang="id-ID" sz="2800" dirty="0">
              <a:solidFill>
                <a:schemeClr val="tx1"/>
              </a:solidFill>
              <a:latin typeface="微软雅黑" panose="020B0503020204020204" pitchFamily="34" charset="-122"/>
              <a:ea typeface="微软雅黑" panose="020B0503020204020204" pitchFamily="34" charset="-122"/>
            </a:endParaRPr>
          </a:p>
        </p:txBody>
      </p:sp>
      <p:sp>
        <p:nvSpPr>
          <p:cNvPr id="180" name="TextBox 50"/>
          <p:cNvSpPr txBox="1"/>
          <p:nvPr/>
        </p:nvSpPr>
        <p:spPr>
          <a:xfrm>
            <a:off x="534730" y="4205572"/>
            <a:ext cx="1899285" cy="521970"/>
          </a:xfrm>
          <a:prstGeom prst="rect">
            <a:avLst/>
          </a:prstGeom>
          <a:noFill/>
        </p:spPr>
        <p:txBody>
          <a:bodyPr wrap="none" rtlCol="0">
            <a:spAutoFit/>
          </a:bodyPr>
          <a:lstStyle/>
          <a:p>
            <a:pPr algn="r"/>
            <a:r>
              <a:rPr lang="en-US" altLang="zh-CN" sz="2800" dirty="0">
                <a:latin typeface="微软雅黑" panose="020B0503020204020204" pitchFamily="34" charset="-122"/>
                <a:ea typeface="微软雅黑" panose="020B0503020204020204" pitchFamily="34" charset="-122"/>
              </a:rPr>
              <a:t>5.</a:t>
            </a:r>
            <a:r>
              <a:rPr lang="zh-CN" altLang="id-ID" sz="2800" dirty="0">
                <a:latin typeface="微软雅黑" panose="020B0503020204020204" pitchFamily="34" charset="-122"/>
                <a:ea typeface="微软雅黑" panose="020B0503020204020204" pitchFamily="34" charset="-122"/>
              </a:rPr>
              <a:t>报到注册</a:t>
            </a:r>
            <a:endParaRPr lang="zh-CN" altLang="en-US" sz="20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182" name="TextBox 52"/>
          <p:cNvSpPr txBox="1"/>
          <p:nvPr/>
        </p:nvSpPr>
        <p:spPr>
          <a:xfrm>
            <a:off x="9003684" y="2040183"/>
            <a:ext cx="2610485" cy="521970"/>
          </a:xfrm>
          <a:prstGeom prst="rect">
            <a:avLst/>
          </a:prstGeom>
          <a:noFill/>
        </p:spPr>
        <p:txBody>
          <a:bodyPr wrap="none" rtlCol="0">
            <a:spAutoFit/>
          </a:bodyPr>
          <a:lstStyle/>
          <a:p>
            <a:pPr algn="l"/>
            <a:r>
              <a:rPr lang="en-US" altLang="zh-CN" sz="2800" dirty="0">
                <a:solidFill>
                  <a:schemeClr val="tx1"/>
                </a:solidFill>
                <a:latin typeface="微软雅黑" panose="020B0503020204020204" pitchFamily="34" charset="-122"/>
                <a:ea typeface="微软雅黑" panose="020B0503020204020204" pitchFamily="34" charset="-122"/>
              </a:rPr>
              <a:t>2.</a:t>
            </a:r>
            <a:r>
              <a:rPr lang="zh-CN" altLang="en-US" sz="2800" dirty="0">
                <a:solidFill>
                  <a:schemeClr val="tx1"/>
                </a:solidFill>
                <a:latin typeface="微软雅黑" panose="020B0503020204020204" pitchFamily="34" charset="-122"/>
                <a:ea typeface="微软雅黑" panose="020B0503020204020204" pitchFamily="34" charset="-122"/>
              </a:rPr>
              <a:t>入学资格审核</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184" name="TextBox 54"/>
          <p:cNvSpPr txBox="1"/>
          <p:nvPr/>
        </p:nvSpPr>
        <p:spPr>
          <a:xfrm>
            <a:off x="9686428" y="4205572"/>
            <a:ext cx="1899285" cy="521970"/>
          </a:xfrm>
          <a:prstGeom prst="rect">
            <a:avLst/>
          </a:prstGeom>
          <a:noFill/>
        </p:spPr>
        <p:txBody>
          <a:bodyPr wrap="none" rtlCol="0">
            <a:spAutoFit/>
          </a:bodyPr>
          <a:lstStyle/>
          <a:p>
            <a:pPr algn="l"/>
            <a:r>
              <a:rPr lang="en-US" altLang="zh-CN" sz="2800" dirty="0">
                <a:latin typeface="微软雅黑" panose="020B0503020204020204" pitchFamily="34" charset="-122"/>
                <a:ea typeface="微软雅黑" panose="020B0503020204020204" pitchFamily="34" charset="-122"/>
              </a:rPr>
              <a:t>3.</a:t>
            </a:r>
            <a:r>
              <a:rPr lang="zh-CN" altLang="id-ID" sz="2800" dirty="0">
                <a:latin typeface="微软雅黑" panose="020B0503020204020204" pitchFamily="34" charset="-122"/>
                <a:ea typeface="微软雅黑" panose="020B0503020204020204" pitchFamily="34" charset="-122"/>
              </a:rPr>
              <a:t>均衡分班</a:t>
            </a:r>
            <a:endParaRPr lang="zh-CN" altLang="en-US" sz="20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186" name="Freeform 55"/>
          <p:cNvSpPr/>
          <p:nvPr/>
        </p:nvSpPr>
        <p:spPr bwMode="auto">
          <a:xfrm>
            <a:off x="3814825" y="2111568"/>
            <a:ext cx="354812" cy="439711"/>
          </a:xfrm>
          <a:custGeom>
            <a:avLst/>
            <a:gdLst>
              <a:gd name="T0" fmla="*/ 2 w 491"/>
              <a:gd name="T1" fmla="*/ 370 h 608"/>
              <a:gd name="T2" fmla="*/ 49 w 491"/>
              <a:gd name="T3" fmla="*/ 332 h 608"/>
              <a:gd name="T4" fmla="*/ 112 w 491"/>
              <a:gd name="T5" fmla="*/ 338 h 608"/>
              <a:gd name="T6" fmla="*/ 112 w 491"/>
              <a:gd name="T7" fmla="*/ 337 h 608"/>
              <a:gd name="T8" fmla="*/ 62 w 491"/>
              <a:gd name="T9" fmla="*/ 331 h 608"/>
              <a:gd name="T10" fmla="*/ 29 w 491"/>
              <a:gd name="T11" fmla="*/ 285 h 608"/>
              <a:gd name="T12" fmla="*/ 71 w 491"/>
              <a:gd name="T13" fmla="*/ 247 h 608"/>
              <a:gd name="T14" fmla="*/ 238 w 491"/>
              <a:gd name="T15" fmla="*/ 264 h 608"/>
              <a:gd name="T16" fmla="*/ 262 w 491"/>
              <a:gd name="T17" fmla="*/ 264 h 608"/>
              <a:gd name="T18" fmla="*/ 254 w 491"/>
              <a:gd name="T19" fmla="*/ 124 h 608"/>
              <a:gd name="T20" fmla="*/ 350 w 491"/>
              <a:gd name="T21" fmla="*/ 47 h 608"/>
              <a:gd name="T22" fmla="*/ 355 w 491"/>
              <a:gd name="T23" fmla="*/ 168 h 608"/>
              <a:gd name="T24" fmla="*/ 440 w 491"/>
              <a:gd name="T25" fmla="*/ 342 h 608"/>
              <a:gd name="T26" fmla="*/ 491 w 491"/>
              <a:gd name="T27" fmla="*/ 368 h 608"/>
              <a:gd name="T28" fmla="*/ 491 w 491"/>
              <a:gd name="T29" fmla="*/ 579 h 608"/>
              <a:gd name="T30" fmla="*/ 292 w 491"/>
              <a:gd name="T31" fmla="*/ 608 h 608"/>
              <a:gd name="T32" fmla="*/ 166 w 491"/>
              <a:gd name="T33" fmla="*/ 595 h 608"/>
              <a:gd name="T34" fmla="*/ 62 w 491"/>
              <a:gd name="T35" fmla="*/ 584 h 608"/>
              <a:gd name="T36" fmla="*/ 33 w 491"/>
              <a:gd name="T37" fmla="*/ 539 h 608"/>
              <a:gd name="T38" fmla="*/ 59 w 491"/>
              <a:gd name="T39" fmla="*/ 502 h 608"/>
              <a:gd name="T40" fmla="*/ 45 w 491"/>
              <a:gd name="T41" fmla="*/ 500 h 608"/>
              <a:gd name="T42" fmla="*/ 12 w 491"/>
              <a:gd name="T43" fmla="*/ 454 h 608"/>
              <a:gd name="T44" fmla="*/ 45 w 491"/>
              <a:gd name="T45" fmla="*/ 417 h 608"/>
              <a:gd name="T46" fmla="*/ 40 w 491"/>
              <a:gd name="T47" fmla="*/ 416 h 608"/>
              <a:gd name="T48" fmla="*/ 2 w 491"/>
              <a:gd name="T49" fmla="*/ 37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1" h="608">
                <a:moveTo>
                  <a:pt x="2" y="370"/>
                </a:moveTo>
                <a:cubicBezTo>
                  <a:pt x="5" y="347"/>
                  <a:pt x="25" y="330"/>
                  <a:pt x="49" y="332"/>
                </a:cubicBezTo>
                <a:cubicBezTo>
                  <a:pt x="112" y="338"/>
                  <a:pt x="112" y="338"/>
                  <a:pt x="112" y="338"/>
                </a:cubicBezTo>
                <a:cubicBezTo>
                  <a:pt x="112" y="337"/>
                  <a:pt x="112" y="337"/>
                  <a:pt x="112" y="337"/>
                </a:cubicBezTo>
                <a:cubicBezTo>
                  <a:pt x="62" y="331"/>
                  <a:pt x="62" y="331"/>
                  <a:pt x="62" y="331"/>
                </a:cubicBezTo>
                <a:cubicBezTo>
                  <a:pt x="42" y="329"/>
                  <a:pt x="27" y="309"/>
                  <a:pt x="29" y="285"/>
                </a:cubicBezTo>
                <a:cubicBezTo>
                  <a:pt x="32" y="262"/>
                  <a:pt x="50" y="245"/>
                  <a:pt x="71" y="247"/>
                </a:cubicBezTo>
                <a:cubicBezTo>
                  <a:pt x="238" y="264"/>
                  <a:pt x="238" y="264"/>
                  <a:pt x="238" y="264"/>
                </a:cubicBezTo>
                <a:cubicBezTo>
                  <a:pt x="262" y="264"/>
                  <a:pt x="262" y="264"/>
                  <a:pt x="262" y="264"/>
                </a:cubicBezTo>
                <a:cubicBezTo>
                  <a:pt x="262" y="264"/>
                  <a:pt x="228" y="249"/>
                  <a:pt x="254" y="124"/>
                </a:cubicBezTo>
                <a:cubicBezTo>
                  <a:pt x="280" y="0"/>
                  <a:pt x="350" y="47"/>
                  <a:pt x="350" y="47"/>
                </a:cubicBezTo>
                <a:cubicBezTo>
                  <a:pt x="350" y="47"/>
                  <a:pt x="351" y="153"/>
                  <a:pt x="355" y="168"/>
                </a:cubicBezTo>
                <a:cubicBezTo>
                  <a:pt x="359" y="183"/>
                  <a:pt x="440" y="342"/>
                  <a:pt x="440" y="342"/>
                </a:cubicBezTo>
                <a:cubicBezTo>
                  <a:pt x="440" y="351"/>
                  <a:pt x="491" y="359"/>
                  <a:pt x="491" y="368"/>
                </a:cubicBezTo>
                <a:cubicBezTo>
                  <a:pt x="490" y="441"/>
                  <a:pt x="491" y="503"/>
                  <a:pt x="491" y="579"/>
                </a:cubicBezTo>
                <a:cubicBezTo>
                  <a:pt x="437" y="565"/>
                  <a:pt x="408" y="608"/>
                  <a:pt x="292" y="608"/>
                </a:cubicBezTo>
                <a:cubicBezTo>
                  <a:pt x="254" y="608"/>
                  <a:pt x="206" y="601"/>
                  <a:pt x="166" y="595"/>
                </a:cubicBezTo>
                <a:cubicBezTo>
                  <a:pt x="62" y="584"/>
                  <a:pt x="62" y="584"/>
                  <a:pt x="62" y="584"/>
                </a:cubicBezTo>
                <a:cubicBezTo>
                  <a:pt x="44" y="582"/>
                  <a:pt x="31" y="562"/>
                  <a:pt x="33" y="539"/>
                </a:cubicBezTo>
                <a:cubicBezTo>
                  <a:pt x="35" y="521"/>
                  <a:pt x="46" y="506"/>
                  <a:pt x="59" y="502"/>
                </a:cubicBezTo>
                <a:cubicBezTo>
                  <a:pt x="45" y="500"/>
                  <a:pt x="45" y="500"/>
                  <a:pt x="45" y="500"/>
                </a:cubicBezTo>
                <a:cubicBezTo>
                  <a:pt x="25" y="498"/>
                  <a:pt x="10" y="478"/>
                  <a:pt x="12" y="454"/>
                </a:cubicBezTo>
                <a:cubicBezTo>
                  <a:pt x="14" y="434"/>
                  <a:pt x="28" y="420"/>
                  <a:pt x="45" y="417"/>
                </a:cubicBezTo>
                <a:cubicBezTo>
                  <a:pt x="40" y="416"/>
                  <a:pt x="40" y="416"/>
                  <a:pt x="40" y="416"/>
                </a:cubicBezTo>
                <a:cubicBezTo>
                  <a:pt x="17" y="414"/>
                  <a:pt x="0" y="393"/>
                  <a:pt x="2" y="370"/>
                </a:cubicBezTo>
                <a:close/>
              </a:path>
            </a:pathLst>
          </a:custGeom>
          <a:solidFill>
            <a:sysClr val="window" lastClr="FFFFFF"/>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87" name="Group 57"/>
          <p:cNvGrpSpPr/>
          <p:nvPr/>
        </p:nvGrpSpPr>
        <p:grpSpPr>
          <a:xfrm>
            <a:off x="3048575" y="4546455"/>
            <a:ext cx="339725" cy="319217"/>
            <a:chOff x="3175" y="-1587"/>
            <a:chExt cx="1209675" cy="1136651"/>
          </a:xfrm>
          <a:solidFill>
            <a:sysClr val="window" lastClr="FFFFFF"/>
          </a:solidFill>
          <a:effectLst>
            <a:outerShdw blurRad="50800" dist="38100" algn="l" rotWithShape="0">
              <a:prstClr val="black">
                <a:alpha val="40000"/>
              </a:prstClr>
            </a:outerShdw>
          </a:effectLst>
        </p:grpSpPr>
        <p:sp>
          <p:nvSpPr>
            <p:cNvPr id="188"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9"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0"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91" name="Group 61"/>
          <p:cNvGrpSpPr/>
          <p:nvPr/>
        </p:nvGrpSpPr>
        <p:grpSpPr>
          <a:xfrm>
            <a:off x="8742289" y="4589384"/>
            <a:ext cx="370859" cy="255576"/>
            <a:chOff x="3175" y="4763"/>
            <a:chExt cx="3130550" cy="2157412"/>
          </a:xfrm>
          <a:solidFill>
            <a:sysClr val="window" lastClr="FFFFFF"/>
          </a:solidFill>
          <a:effectLst>
            <a:outerShdw blurRad="50800" dist="38100" algn="l" rotWithShape="0">
              <a:prstClr val="black">
                <a:alpha val="40000"/>
              </a:prstClr>
            </a:outerShdw>
          </a:effectLst>
        </p:grpSpPr>
        <p:sp>
          <p:nvSpPr>
            <p:cNvPr id="192"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3"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4"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5"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6"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97" name="Freeform 73"/>
          <p:cNvSpPr/>
          <p:nvPr/>
        </p:nvSpPr>
        <p:spPr bwMode="auto">
          <a:xfrm>
            <a:off x="7974727" y="2195988"/>
            <a:ext cx="309377" cy="308223"/>
          </a:xfrm>
          <a:custGeom>
            <a:avLst/>
            <a:gdLst>
              <a:gd name="T0" fmla="*/ 366 w 451"/>
              <a:gd name="T1" fmla="*/ 355 h 449"/>
              <a:gd name="T2" fmla="*/ 320 w 451"/>
              <a:gd name="T3" fmla="*/ 391 h 449"/>
              <a:gd name="T4" fmla="*/ 173 w 451"/>
              <a:gd name="T5" fmla="*/ 391 h 449"/>
              <a:gd name="T6" fmla="*/ 154 w 451"/>
              <a:gd name="T7" fmla="*/ 363 h 449"/>
              <a:gd name="T8" fmla="*/ 173 w 451"/>
              <a:gd name="T9" fmla="*/ 304 h 449"/>
              <a:gd name="T10" fmla="*/ 405 w 451"/>
              <a:gd name="T11" fmla="*/ 304 h 449"/>
              <a:gd name="T12" fmla="*/ 451 w 451"/>
              <a:gd name="T13" fmla="*/ 103 h 449"/>
              <a:gd name="T14" fmla="*/ 84 w 451"/>
              <a:gd name="T15" fmla="*/ 54 h 449"/>
              <a:gd name="T16" fmla="*/ 55 w 451"/>
              <a:gd name="T17" fmla="*/ 35 h 449"/>
              <a:gd name="T18" fmla="*/ 56 w 451"/>
              <a:gd name="T19" fmla="*/ 28 h 449"/>
              <a:gd name="T20" fmla="*/ 28 w 451"/>
              <a:gd name="T21" fmla="*/ 0 h 449"/>
              <a:gd name="T22" fmla="*/ 0 w 451"/>
              <a:gd name="T23" fmla="*/ 28 h 449"/>
              <a:gd name="T24" fmla="*/ 28 w 451"/>
              <a:gd name="T25" fmla="*/ 56 h 449"/>
              <a:gd name="T26" fmla="*/ 33 w 451"/>
              <a:gd name="T27" fmla="*/ 55 h 449"/>
              <a:gd name="T28" fmla="*/ 68 w 451"/>
              <a:gd name="T29" fmla="*/ 78 h 449"/>
              <a:gd name="T30" fmla="*/ 125 w 451"/>
              <a:gd name="T31" fmla="*/ 304 h 449"/>
              <a:gd name="T32" fmla="*/ 142 w 451"/>
              <a:gd name="T33" fmla="*/ 304 h 449"/>
              <a:gd name="T34" fmla="*/ 127 w 451"/>
              <a:gd name="T35" fmla="*/ 353 h 449"/>
              <a:gd name="T36" fmla="*/ 125 w 451"/>
              <a:gd name="T37" fmla="*/ 353 h 449"/>
              <a:gd name="T38" fmla="*/ 77 w 451"/>
              <a:gd name="T39" fmla="*/ 401 h 449"/>
              <a:gd name="T40" fmla="*/ 125 w 451"/>
              <a:gd name="T41" fmla="*/ 449 h 449"/>
              <a:gd name="T42" fmla="*/ 170 w 451"/>
              <a:gd name="T43" fmla="*/ 420 h 449"/>
              <a:gd name="T44" fmla="*/ 322 w 451"/>
              <a:gd name="T45" fmla="*/ 420 h 449"/>
              <a:gd name="T46" fmla="*/ 366 w 451"/>
              <a:gd name="T47" fmla="*/ 449 h 449"/>
              <a:gd name="T48" fmla="*/ 413 w 451"/>
              <a:gd name="T49" fmla="*/ 402 h 449"/>
              <a:gd name="T50" fmla="*/ 366 w 451"/>
              <a:gd name="T51" fmla="*/ 3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1" h="449">
                <a:moveTo>
                  <a:pt x="366" y="355"/>
                </a:moveTo>
                <a:cubicBezTo>
                  <a:pt x="343" y="355"/>
                  <a:pt x="325" y="371"/>
                  <a:pt x="320" y="391"/>
                </a:cubicBezTo>
                <a:cubicBezTo>
                  <a:pt x="173" y="391"/>
                  <a:pt x="173" y="391"/>
                  <a:pt x="173" y="391"/>
                </a:cubicBezTo>
                <a:cubicBezTo>
                  <a:pt x="170" y="380"/>
                  <a:pt x="164" y="370"/>
                  <a:pt x="154" y="363"/>
                </a:cubicBezTo>
                <a:cubicBezTo>
                  <a:pt x="173" y="304"/>
                  <a:pt x="173" y="304"/>
                  <a:pt x="173" y="304"/>
                </a:cubicBezTo>
                <a:cubicBezTo>
                  <a:pt x="405" y="304"/>
                  <a:pt x="405" y="304"/>
                  <a:pt x="405" y="304"/>
                </a:cubicBezTo>
                <a:cubicBezTo>
                  <a:pt x="451" y="103"/>
                  <a:pt x="451" y="103"/>
                  <a:pt x="451" y="103"/>
                </a:cubicBezTo>
                <a:cubicBezTo>
                  <a:pt x="84" y="54"/>
                  <a:pt x="84" y="54"/>
                  <a:pt x="84" y="54"/>
                </a:cubicBezTo>
                <a:cubicBezTo>
                  <a:pt x="55" y="35"/>
                  <a:pt x="55" y="35"/>
                  <a:pt x="55" y="35"/>
                </a:cubicBezTo>
                <a:cubicBezTo>
                  <a:pt x="56" y="28"/>
                  <a:pt x="56" y="28"/>
                  <a:pt x="56" y="28"/>
                </a:cubicBezTo>
                <a:cubicBezTo>
                  <a:pt x="56" y="13"/>
                  <a:pt x="43" y="0"/>
                  <a:pt x="28" y="0"/>
                </a:cubicBezTo>
                <a:cubicBezTo>
                  <a:pt x="12" y="0"/>
                  <a:pt x="0" y="13"/>
                  <a:pt x="0" y="28"/>
                </a:cubicBezTo>
                <a:cubicBezTo>
                  <a:pt x="0" y="44"/>
                  <a:pt x="12" y="56"/>
                  <a:pt x="28" y="56"/>
                </a:cubicBezTo>
                <a:cubicBezTo>
                  <a:pt x="33" y="55"/>
                  <a:pt x="33" y="55"/>
                  <a:pt x="33" y="55"/>
                </a:cubicBezTo>
                <a:cubicBezTo>
                  <a:pt x="68" y="78"/>
                  <a:pt x="68" y="78"/>
                  <a:pt x="68" y="78"/>
                </a:cubicBezTo>
                <a:cubicBezTo>
                  <a:pt x="125" y="304"/>
                  <a:pt x="125" y="304"/>
                  <a:pt x="125" y="304"/>
                </a:cubicBezTo>
                <a:cubicBezTo>
                  <a:pt x="142" y="304"/>
                  <a:pt x="142" y="304"/>
                  <a:pt x="142" y="304"/>
                </a:cubicBezTo>
                <a:cubicBezTo>
                  <a:pt x="127" y="353"/>
                  <a:pt x="127" y="353"/>
                  <a:pt x="127" y="353"/>
                </a:cubicBezTo>
                <a:cubicBezTo>
                  <a:pt x="125" y="353"/>
                  <a:pt x="125" y="353"/>
                  <a:pt x="125" y="353"/>
                </a:cubicBezTo>
                <a:cubicBezTo>
                  <a:pt x="99" y="353"/>
                  <a:pt x="77" y="374"/>
                  <a:pt x="77" y="401"/>
                </a:cubicBezTo>
                <a:cubicBezTo>
                  <a:pt x="77" y="428"/>
                  <a:pt x="99" y="449"/>
                  <a:pt x="125" y="449"/>
                </a:cubicBezTo>
                <a:cubicBezTo>
                  <a:pt x="145" y="449"/>
                  <a:pt x="162" y="437"/>
                  <a:pt x="170" y="420"/>
                </a:cubicBezTo>
                <a:cubicBezTo>
                  <a:pt x="322" y="420"/>
                  <a:pt x="322" y="420"/>
                  <a:pt x="322" y="420"/>
                </a:cubicBezTo>
                <a:cubicBezTo>
                  <a:pt x="329" y="437"/>
                  <a:pt x="346" y="449"/>
                  <a:pt x="366" y="449"/>
                </a:cubicBezTo>
                <a:cubicBezTo>
                  <a:pt x="392" y="449"/>
                  <a:pt x="413" y="428"/>
                  <a:pt x="413" y="402"/>
                </a:cubicBezTo>
                <a:cubicBezTo>
                  <a:pt x="413" y="376"/>
                  <a:pt x="392" y="355"/>
                  <a:pt x="366" y="355"/>
                </a:cubicBezTo>
                <a:close/>
              </a:path>
            </a:pathLst>
          </a:custGeom>
          <a:solidFill>
            <a:sysClr val="window" lastClr="FFFFFF"/>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79425" y="252095"/>
            <a:ext cx="6357620" cy="1302384"/>
            <a:chOff x="755" y="0"/>
            <a:chExt cx="10012" cy="2051"/>
          </a:xfrm>
        </p:grpSpPr>
        <p:grpSp>
          <p:nvGrpSpPr>
            <p:cNvPr id="2" name="组合 1"/>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05</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279" y="0"/>
              <a:ext cx="74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新生招生工作流程</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3" name="Group 11"/>
          <p:cNvGrpSpPr/>
          <p:nvPr/>
        </p:nvGrpSpPr>
        <p:grpSpPr>
          <a:xfrm>
            <a:off x="5181814" y="5183179"/>
            <a:ext cx="1363269" cy="1350520"/>
            <a:chOff x="2066926" y="3819550"/>
            <a:chExt cx="1530350" cy="1516038"/>
          </a:xfrm>
          <a:solidFill>
            <a:srgbClr val="00B050"/>
          </a:solidFill>
          <a:scene3d>
            <a:camera prst="orthographicFront">
              <a:rot lat="0" lon="0" rev="0"/>
            </a:camera>
            <a:lightRig rig="glow" dir="t">
              <a:rot lat="0" lon="0" rev="4800000"/>
            </a:lightRig>
          </a:scene3d>
        </p:grpSpPr>
        <p:sp>
          <p:nvSpPr>
            <p:cNvPr id="7" name="Freeform 16"/>
            <p:cNvSpPr>
              <a:spLocks noEditPoints="1"/>
            </p:cNvSpPr>
            <p:nvPr/>
          </p:nvSpPr>
          <p:spPr bwMode="auto">
            <a:xfrm>
              <a:off x="2133601" y="4232275"/>
              <a:ext cx="1035050" cy="1041400"/>
            </a:xfrm>
            <a:custGeom>
              <a:avLst/>
              <a:gdLst>
                <a:gd name="T0" fmla="*/ 117 w 234"/>
                <a:gd name="T1" fmla="*/ 218 h 235"/>
                <a:gd name="T2" fmla="*/ 17 w 234"/>
                <a:gd name="T3" fmla="*/ 117 h 235"/>
                <a:gd name="T4" fmla="*/ 117 w 234"/>
                <a:gd name="T5" fmla="*/ 17 h 235"/>
                <a:gd name="T6" fmla="*/ 217 w 234"/>
                <a:gd name="T7" fmla="*/ 117 h 235"/>
                <a:gd name="T8" fmla="*/ 117 w 234"/>
                <a:gd name="T9" fmla="*/ 218 h 235"/>
                <a:gd name="T10" fmla="*/ 117 w 234"/>
                <a:gd name="T11" fmla="*/ 0 h 235"/>
                <a:gd name="T12" fmla="*/ 0 w 234"/>
                <a:gd name="T13" fmla="*/ 117 h 235"/>
                <a:gd name="T14" fmla="*/ 117 w 234"/>
                <a:gd name="T15" fmla="*/ 235 h 235"/>
                <a:gd name="T16" fmla="*/ 234 w 234"/>
                <a:gd name="T17" fmla="*/ 117 h 235"/>
                <a:gd name="T18" fmla="*/ 117 w 234"/>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5">
                  <a:moveTo>
                    <a:pt x="117" y="218"/>
                  </a:moveTo>
                  <a:cubicBezTo>
                    <a:pt x="62" y="218"/>
                    <a:pt x="17" y="173"/>
                    <a:pt x="17" y="117"/>
                  </a:cubicBezTo>
                  <a:cubicBezTo>
                    <a:pt x="17" y="62"/>
                    <a:pt x="62" y="17"/>
                    <a:pt x="117" y="17"/>
                  </a:cubicBezTo>
                  <a:cubicBezTo>
                    <a:pt x="172" y="17"/>
                    <a:pt x="217" y="62"/>
                    <a:pt x="217" y="117"/>
                  </a:cubicBezTo>
                  <a:cubicBezTo>
                    <a:pt x="217" y="173"/>
                    <a:pt x="172" y="218"/>
                    <a:pt x="117" y="218"/>
                  </a:cubicBezTo>
                  <a:moveTo>
                    <a:pt x="117" y="0"/>
                  </a:moveTo>
                  <a:cubicBezTo>
                    <a:pt x="52" y="0"/>
                    <a:pt x="0" y="53"/>
                    <a:pt x="0" y="117"/>
                  </a:cubicBezTo>
                  <a:cubicBezTo>
                    <a:pt x="0" y="182"/>
                    <a:pt x="52" y="235"/>
                    <a:pt x="117" y="235"/>
                  </a:cubicBezTo>
                  <a:cubicBezTo>
                    <a:pt x="182" y="235"/>
                    <a:pt x="234" y="182"/>
                    <a:pt x="234" y="117"/>
                  </a:cubicBezTo>
                  <a:cubicBezTo>
                    <a:pt x="234" y="53"/>
                    <a:pt x="182" y="0"/>
                    <a:pt x="117"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 name="Freeform 17"/>
            <p:cNvSpPr>
              <a:spLocks noEditPoints="1"/>
            </p:cNvSpPr>
            <p:nvPr/>
          </p:nvSpPr>
          <p:spPr bwMode="auto">
            <a:xfrm>
              <a:off x="2066926" y="4165600"/>
              <a:ext cx="1168400" cy="1169988"/>
            </a:xfrm>
            <a:custGeom>
              <a:avLst/>
              <a:gdLst>
                <a:gd name="T0" fmla="*/ 132 w 264"/>
                <a:gd name="T1" fmla="*/ 261 h 264"/>
                <a:gd name="T2" fmla="*/ 3 w 264"/>
                <a:gd name="T3" fmla="*/ 132 h 264"/>
                <a:gd name="T4" fmla="*/ 132 w 264"/>
                <a:gd name="T5" fmla="*/ 4 h 264"/>
                <a:gd name="T6" fmla="*/ 261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1" y="61"/>
                    <a:pt x="261" y="132"/>
                  </a:cubicBezTo>
                  <a:cubicBezTo>
                    <a:pt x="261" y="203"/>
                    <a:pt x="203" y="261"/>
                    <a:pt x="132" y="261"/>
                  </a:cubicBezTo>
                  <a:moveTo>
                    <a:pt x="132" y="0"/>
                  </a:moveTo>
                  <a:cubicBezTo>
                    <a:pt x="59" y="0"/>
                    <a:pt x="0" y="60"/>
                    <a:pt x="0" y="132"/>
                  </a:cubicBezTo>
                  <a:cubicBezTo>
                    <a:pt x="0" y="205"/>
                    <a:pt x="59" y="264"/>
                    <a:pt x="132" y="264"/>
                  </a:cubicBezTo>
                  <a:cubicBezTo>
                    <a:pt x="205" y="264"/>
                    <a:pt x="264" y="205"/>
                    <a:pt x="264" y="132"/>
                  </a:cubicBezTo>
                  <a:cubicBezTo>
                    <a:pt x="264" y="60"/>
                    <a:pt x="205" y="0"/>
                    <a:pt x="132" y="0"/>
                  </a:cubicBezTo>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 name="Oval 18"/>
            <p:cNvSpPr>
              <a:spLocks noChangeArrowheads="1"/>
            </p:cNvSpPr>
            <p:nvPr/>
          </p:nvSpPr>
          <p:spPr bwMode="auto">
            <a:xfrm>
              <a:off x="2208213" y="4308475"/>
              <a:ext cx="885825" cy="889000"/>
            </a:xfrm>
            <a:prstGeom prst="ellipse">
              <a:avLst/>
            </a:pr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32"/>
            <p:cNvSpPr/>
            <p:nvPr/>
          </p:nvSpPr>
          <p:spPr bwMode="auto">
            <a:xfrm>
              <a:off x="2602488" y="3819550"/>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grpFill/>
            <a:ln>
              <a:noFill/>
            </a:ln>
            <a:effectLst>
              <a:outerShdw blurRad="190500" dist="228600" dir="2700000" algn="ctr">
                <a:srgbClr val="000000">
                  <a:alpha val="30000"/>
                </a:srgbClr>
              </a:outerShdw>
            </a:effectLst>
            <a:sp3d prstMaterial="matte">
              <a:bevelT w="127000" h="635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2" name="Group 42"/>
          <p:cNvGrpSpPr/>
          <p:nvPr/>
        </p:nvGrpSpPr>
        <p:grpSpPr>
          <a:xfrm>
            <a:off x="5355458" y="5581903"/>
            <a:ext cx="277647" cy="276819"/>
            <a:chOff x="2138511" y="2464802"/>
            <a:chExt cx="354012" cy="352956"/>
          </a:xfrm>
          <a:solidFill>
            <a:srgbClr val="7CCA62"/>
          </a:solidFill>
        </p:grpSpPr>
        <p:sp>
          <p:nvSpPr>
            <p:cNvPr id="13" name="Oval 43"/>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44"/>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6" name="TextBox 50"/>
          <p:cNvSpPr txBox="1"/>
          <p:nvPr/>
        </p:nvSpPr>
        <p:spPr>
          <a:xfrm>
            <a:off x="5885180" y="5815330"/>
            <a:ext cx="3505835" cy="521970"/>
          </a:xfrm>
          <a:prstGeom prst="rect">
            <a:avLst/>
          </a:prstGeom>
          <a:noFill/>
        </p:spPr>
        <p:txBody>
          <a:bodyPr wrap="square" rtlCol="0">
            <a:spAutoFit/>
          </a:bodyPr>
          <a:p>
            <a:pPr algn="r"/>
            <a:r>
              <a:rPr lang="en-US" altLang="zh-CN" sz="2800" dirty="0">
                <a:latin typeface="微软雅黑" panose="020B0503020204020204" pitchFamily="34" charset="-122"/>
                <a:ea typeface="微软雅黑" panose="020B0503020204020204" pitchFamily="34" charset="-122"/>
              </a:rPr>
              <a:t>4.</a:t>
            </a:r>
            <a:r>
              <a:rPr lang="zh-CN" altLang="id-ID" sz="2800" dirty="0">
                <a:latin typeface="微软雅黑" panose="020B0503020204020204" pitchFamily="34" charset="-122"/>
                <a:ea typeface="微软雅黑" panose="020B0503020204020204" pitchFamily="34" charset="-122"/>
              </a:rPr>
              <a:t>发放入学通知书</a:t>
            </a:r>
            <a:endParaRPr lang="zh-CN" altLang="id-ID" sz="2800" dirty="0">
              <a:latin typeface="微软雅黑" panose="020B0503020204020204" pitchFamily="34" charset="-122"/>
              <a:ea typeface="微软雅黑" panose="020B0503020204020204" pitchFamily="34" charset="-122"/>
            </a:endParaRPr>
          </a:p>
        </p:txBody>
      </p:sp>
      <p:grpSp>
        <p:nvGrpSpPr>
          <p:cNvPr id="18" name="Group 57"/>
          <p:cNvGrpSpPr/>
          <p:nvPr/>
        </p:nvGrpSpPr>
        <p:grpSpPr>
          <a:xfrm>
            <a:off x="5550475" y="5841855"/>
            <a:ext cx="339725" cy="319217"/>
            <a:chOff x="3175" y="-1587"/>
            <a:chExt cx="1209675" cy="1136651"/>
          </a:xfrm>
          <a:solidFill>
            <a:sysClr val="window" lastClr="FFFFFF"/>
          </a:solidFill>
          <a:effectLst>
            <a:outerShdw blurRad="50800" dist="38100" algn="l" rotWithShape="0">
              <a:prstClr val="black">
                <a:alpha val="40000"/>
              </a:prstClr>
            </a:outerShdw>
          </a:effectLst>
        </p:grpSpPr>
        <p:sp>
          <p:nvSpPr>
            <p:cNvPr id="19"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id-ID"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500"/>
                                        <p:tgtEl>
                                          <p:spTgt spid="15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86"/>
                                        </p:tgtEl>
                                        <p:attrNameLst>
                                          <p:attrName>style.visibility</p:attrName>
                                        </p:attrNameLst>
                                      </p:cBhvr>
                                      <p:to>
                                        <p:strVal val="visible"/>
                                      </p:to>
                                    </p:set>
                                    <p:anim calcmode="lin" valueType="num">
                                      <p:cBhvr>
                                        <p:cTn id="19" dur="500" fill="hold"/>
                                        <p:tgtEl>
                                          <p:spTgt spid="186"/>
                                        </p:tgtEl>
                                        <p:attrNameLst>
                                          <p:attrName>ppt_w</p:attrName>
                                        </p:attrNameLst>
                                      </p:cBhvr>
                                      <p:tavLst>
                                        <p:tav tm="0">
                                          <p:val>
                                            <p:fltVal val="0"/>
                                          </p:val>
                                        </p:tav>
                                        <p:tav tm="100000">
                                          <p:val>
                                            <p:strVal val="#ppt_w"/>
                                          </p:val>
                                        </p:tav>
                                      </p:tavLst>
                                    </p:anim>
                                    <p:anim calcmode="lin" valueType="num">
                                      <p:cBhvr>
                                        <p:cTn id="20" dur="500" fill="hold"/>
                                        <p:tgtEl>
                                          <p:spTgt spid="186"/>
                                        </p:tgtEl>
                                        <p:attrNameLst>
                                          <p:attrName>ppt_h</p:attrName>
                                        </p:attrNameLst>
                                      </p:cBhvr>
                                      <p:tavLst>
                                        <p:tav tm="0">
                                          <p:val>
                                            <p:fltVal val="0"/>
                                          </p:val>
                                        </p:tav>
                                        <p:tav tm="100000">
                                          <p:val>
                                            <p:strVal val="#ppt_h"/>
                                          </p:val>
                                        </p:tav>
                                      </p:tavLst>
                                    </p:anim>
                                    <p:animEffect transition="in" filter="fade">
                                      <p:cBhvr>
                                        <p:cTn id="21" dur="500"/>
                                        <p:tgtEl>
                                          <p:spTgt spid="18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66"/>
                                        </p:tgtEl>
                                        <p:attrNameLst>
                                          <p:attrName>style.visibility</p:attrName>
                                        </p:attrNameLst>
                                      </p:cBhvr>
                                      <p:to>
                                        <p:strVal val="visible"/>
                                      </p:to>
                                    </p:set>
                                    <p:anim calcmode="lin" valueType="num">
                                      <p:cBhvr>
                                        <p:cTn id="25" dur="500" fill="hold"/>
                                        <p:tgtEl>
                                          <p:spTgt spid="166"/>
                                        </p:tgtEl>
                                        <p:attrNameLst>
                                          <p:attrName>ppt_w</p:attrName>
                                        </p:attrNameLst>
                                      </p:cBhvr>
                                      <p:tavLst>
                                        <p:tav tm="0">
                                          <p:val>
                                            <p:fltVal val="0"/>
                                          </p:val>
                                        </p:tav>
                                        <p:tav tm="100000">
                                          <p:val>
                                            <p:strVal val="#ppt_w"/>
                                          </p:val>
                                        </p:tav>
                                      </p:tavLst>
                                    </p:anim>
                                    <p:anim calcmode="lin" valueType="num">
                                      <p:cBhvr>
                                        <p:cTn id="26" dur="500" fill="hold"/>
                                        <p:tgtEl>
                                          <p:spTgt spid="166"/>
                                        </p:tgtEl>
                                        <p:attrNameLst>
                                          <p:attrName>ppt_h</p:attrName>
                                        </p:attrNameLst>
                                      </p:cBhvr>
                                      <p:tavLst>
                                        <p:tav tm="0">
                                          <p:val>
                                            <p:fltVal val="0"/>
                                          </p:val>
                                        </p:tav>
                                        <p:tav tm="100000">
                                          <p:val>
                                            <p:strVal val="#ppt_h"/>
                                          </p:val>
                                        </p:tav>
                                      </p:tavLst>
                                    </p:anim>
                                    <p:animEffect transition="in" filter="fade">
                                      <p:cBhvr>
                                        <p:cTn id="27" dur="500"/>
                                        <p:tgtEl>
                                          <p:spTgt spid="16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78"/>
                                        </p:tgtEl>
                                        <p:attrNameLst>
                                          <p:attrName>style.visibility</p:attrName>
                                        </p:attrNameLst>
                                      </p:cBhvr>
                                      <p:to>
                                        <p:strVal val="visible"/>
                                      </p:to>
                                    </p:set>
                                    <p:animEffect transition="in" filter="fade">
                                      <p:cBhvr>
                                        <p:cTn id="31" dur="500"/>
                                        <p:tgtEl>
                                          <p:spTgt spid="178"/>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500"/>
                                        <p:tgtEl>
                                          <p:spTgt spid="153"/>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97"/>
                                        </p:tgtEl>
                                        <p:attrNameLst>
                                          <p:attrName>style.visibility</p:attrName>
                                        </p:attrNameLst>
                                      </p:cBhvr>
                                      <p:to>
                                        <p:strVal val="visible"/>
                                      </p:to>
                                    </p:set>
                                    <p:anim calcmode="lin" valueType="num">
                                      <p:cBhvr>
                                        <p:cTn id="39" dur="500" fill="hold"/>
                                        <p:tgtEl>
                                          <p:spTgt spid="197"/>
                                        </p:tgtEl>
                                        <p:attrNameLst>
                                          <p:attrName>ppt_w</p:attrName>
                                        </p:attrNameLst>
                                      </p:cBhvr>
                                      <p:tavLst>
                                        <p:tav tm="0">
                                          <p:val>
                                            <p:fltVal val="0"/>
                                          </p:val>
                                        </p:tav>
                                        <p:tav tm="100000">
                                          <p:val>
                                            <p:strVal val="#ppt_w"/>
                                          </p:val>
                                        </p:tav>
                                      </p:tavLst>
                                    </p:anim>
                                    <p:anim calcmode="lin" valueType="num">
                                      <p:cBhvr>
                                        <p:cTn id="40" dur="500" fill="hold"/>
                                        <p:tgtEl>
                                          <p:spTgt spid="197"/>
                                        </p:tgtEl>
                                        <p:attrNameLst>
                                          <p:attrName>ppt_h</p:attrName>
                                        </p:attrNameLst>
                                      </p:cBhvr>
                                      <p:tavLst>
                                        <p:tav tm="0">
                                          <p:val>
                                            <p:fltVal val="0"/>
                                          </p:val>
                                        </p:tav>
                                        <p:tav tm="100000">
                                          <p:val>
                                            <p:strVal val="#ppt_h"/>
                                          </p:val>
                                        </p:tav>
                                      </p:tavLst>
                                    </p:anim>
                                    <p:animEffect transition="in" filter="fade">
                                      <p:cBhvr>
                                        <p:cTn id="41" dur="500"/>
                                        <p:tgtEl>
                                          <p:spTgt spid="197"/>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169"/>
                                        </p:tgtEl>
                                        <p:attrNameLst>
                                          <p:attrName>style.visibility</p:attrName>
                                        </p:attrNameLst>
                                      </p:cBhvr>
                                      <p:to>
                                        <p:strVal val="visible"/>
                                      </p:to>
                                    </p:set>
                                    <p:anim calcmode="lin" valueType="num">
                                      <p:cBhvr>
                                        <p:cTn id="45" dur="500" fill="hold"/>
                                        <p:tgtEl>
                                          <p:spTgt spid="169"/>
                                        </p:tgtEl>
                                        <p:attrNameLst>
                                          <p:attrName>ppt_w</p:attrName>
                                        </p:attrNameLst>
                                      </p:cBhvr>
                                      <p:tavLst>
                                        <p:tav tm="0">
                                          <p:val>
                                            <p:fltVal val="0"/>
                                          </p:val>
                                        </p:tav>
                                        <p:tav tm="100000">
                                          <p:val>
                                            <p:strVal val="#ppt_w"/>
                                          </p:val>
                                        </p:tav>
                                      </p:tavLst>
                                    </p:anim>
                                    <p:anim calcmode="lin" valueType="num">
                                      <p:cBhvr>
                                        <p:cTn id="46" dur="500" fill="hold"/>
                                        <p:tgtEl>
                                          <p:spTgt spid="169"/>
                                        </p:tgtEl>
                                        <p:attrNameLst>
                                          <p:attrName>ppt_h</p:attrName>
                                        </p:attrNameLst>
                                      </p:cBhvr>
                                      <p:tavLst>
                                        <p:tav tm="0">
                                          <p:val>
                                            <p:fltVal val="0"/>
                                          </p:val>
                                        </p:tav>
                                        <p:tav tm="100000">
                                          <p:val>
                                            <p:strVal val="#ppt_h"/>
                                          </p:val>
                                        </p:tav>
                                      </p:tavLst>
                                    </p:anim>
                                    <p:animEffect transition="in" filter="fade">
                                      <p:cBhvr>
                                        <p:cTn id="47" dur="500"/>
                                        <p:tgtEl>
                                          <p:spTgt spid="169"/>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82"/>
                                        </p:tgtEl>
                                        <p:attrNameLst>
                                          <p:attrName>style.visibility</p:attrName>
                                        </p:attrNameLst>
                                      </p:cBhvr>
                                      <p:to>
                                        <p:strVal val="visible"/>
                                      </p:to>
                                    </p:set>
                                    <p:animEffect transition="in" filter="fade">
                                      <p:cBhvr>
                                        <p:cTn id="51" dur="500"/>
                                        <p:tgtEl>
                                          <p:spTgt spid="182"/>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fade">
                                      <p:cBhvr>
                                        <p:cTn id="55" dur="500"/>
                                        <p:tgtEl>
                                          <p:spTgt spid="141"/>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87"/>
                                        </p:tgtEl>
                                        <p:attrNameLst>
                                          <p:attrName>style.visibility</p:attrName>
                                        </p:attrNameLst>
                                      </p:cBhvr>
                                      <p:to>
                                        <p:strVal val="visible"/>
                                      </p:to>
                                    </p:set>
                                    <p:anim calcmode="lin" valueType="num">
                                      <p:cBhvr>
                                        <p:cTn id="59" dur="500" fill="hold"/>
                                        <p:tgtEl>
                                          <p:spTgt spid="187"/>
                                        </p:tgtEl>
                                        <p:attrNameLst>
                                          <p:attrName>ppt_w</p:attrName>
                                        </p:attrNameLst>
                                      </p:cBhvr>
                                      <p:tavLst>
                                        <p:tav tm="0">
                                          <p:val>
                                            <p:fltVal val="0"/>
                                          </p:val>
                                        </p:tav>
                                        <p:tav tm="100000">
                                          <p:val>
                                            <p:strVal val="#ppt_w"/>
                                          </p:val>
                                        </p:tav>
                                      </p:tavLst>
                                    </p:anim>
                                    <p:anim calcmode="lin" valueType="num">
                                      <p:cBhvr>
                                        <p:cTn id="60" dur="500" fill="hold"/>
                                        <p:tgtEl>
                                          <p:spTgt spid="187"/>
                                        </p:tgtEl>
                                        <p:attrNameLst>
                                          <p:attrName>ppt_h</p:attrName>
                                        </p:attrNameLst>
                                      </p:cBhvr>
                                      <p:tavLst>
                                        <p:tav tm="0">
                                          <p:val>
                                            <p:fltVal val="0"/>
                                          </p:val>
                                        </p:tav>
                                        <p:tav tm="100000">
                                          <p:val>
                                            <p:strVal val="#ppt_h"/>
                                          </p:val>
                                        </p:tav>
                                      </p:tavLst>
                                    </p:anim>
                                    <p:animEffect transition="in" filter="fade">
                                      <p:cBhvr>
                                        <p:cTn id="61" dur="500"/>
                                        <p:tgtEl>
                                          <p:spTgt spid="187"/>
                                        </p:tgtEl>
                                      </p:cBhvr>
                                    </p:animEffect>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172"/>
                                        </p:tgtEl>
                                        <p:attrNameLst>
                                          <p:attrName>style.visibility</p:attrName>
                                        </p:attrNameLst>
                                      </p:cBhvr>
                                      <p:to>
                                        <p:strVal val="visible"/>
                                      </p:to>
                                    </p:set>
                                    <p:anim calcmode="lin" valueType="num">
                                      <p:cBhvr>
                                        <p:cTn id="65" dur="500" fill="hold"/>
                                        <p:tgtEl>
                                          <p:spTgt spid="172"/>
                                        </p:tgtEl>
                                        <p:attrNameLst>
                                          <p:attrName>ppt_w</p:attrName>
                                        </p:attrNameLst>
                                      </p:cBhvr>
                                      <p:tavLst>
                                        <p:tav tm="0">
                                          <p:val>
                                            <p:fltVal val="0"/>
                                          </p:val>
                                        </p:tav>
                                        <p:tav tm="100000">
                                          <p:val>
                                            <p:strVal val="#ppt_w"/>
                                          </p:val>
                                        </p:tav>
                                      </p:tavLst>
                                    </p:anim>
                                    <p:anim calcmode="lin" valueType="num">
                                      <p:cBhvr>
                                        <p:cTn id="66" dur="500" fill="hold"/>
                                        <p:tgtEl>
                                          <p:spTgt spid="172"/>
                                        </p:tgtEl>
                                        <p:attrNameLst>
                                          <p:attrName>ppt_h</p:attrName>
                                        </p:attrNameLst>
                                      </p:cBhvr>
                                      <p:tavLst>
                                        <p:tav tm="0">
                                          <p:val>
                                            <p:fltVal val="0"/>
                                          </p:val>
                                        </p:tav>
                                        <p:tav tm="100000">
                                          <p:val>
                                            <p:strVal val="#ppt_h"/>
                                          </p:val>
                                        </p:tav>
                                      </p:tavLst>
                                    </p:anim>
                                    <p:animEffect transition="in" filter="fade">
                                      <p:cBhvr>
                                        <p:cTn id="67" dur="500"/>
                                        <p:tgtEl>
                                          <p:spTgt spid="172"/>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180"/>
                                        </p:tgtEl>
                                        <p:attrNameLst>
                                          <p:attrName>style.visibility</p:attrName>
                                        </p:attrNameLst>
                                      </p:cBhvr>
                                      <p:to>
                                        <p:strVal val="visible"/>
                                      </p:to>
                                    </p:set>
                                    <p:animEffect transition="in" filter="fade">
                                      <p:cBhvr>
                                        <p:cTn id="71" dur="500"/>
                                        <p:tgtEl>
                                          <p:spTgt spid="180"/>
                                        </p:tgtEl>
                                      </p:cBhvr>
                                    </p:animEffect>
                                  </p:childTnLst>
                                </p:cTn>
                              </p:par>
                            </p:childTnLst>
                          </p:cTn>
                        </p:par>
                        <p:par>
                          <p:cTn id="72" fill="hold">
                            <p:stCondLst>
                              <p:cond delay="7000"/>
                            </p:stCondLst>
                            <p:childTnLst>
                              <p:par>
                                <p:cTn id="73" presetID="10" presetClass="entr" presetSubtype="0" fill="hold" nodeType="afterEffect">
                                  <p:stCondLst>
                                    <p:cond delay="0"/>
                                  </p:stCondLst>
                                  <p:childTnLst>
                                    <p:set>
                                      <p:cBhvr>
                                        <p:cTn id="74" dur="1" fill="hold">
                                          <p:stCondLst>
                                            <p:cond delay="0"/>
                                          </p:stCondLst>
                                        </p:cTn>
                                        <p:tgtEl>
                                          <p:spTgt spid="147"/>
                                        </p:tgtEl>
                                        <p:attrNameLst>
                                          <p:attrName>style.visibility</p:attrName>
                                        </p:attrNameLst>
                                      </p:cBhvr>
                                      <p:to>
                                        <p:strVal val="visible"/>
                                      </p:to>
                                    </p:set>
                                    <p:animEffect transition="in" filter="fade">
                                      <p:cBhvr>
                                        <p:cTn id="75" dur="500"/>
                                        <p:tgtEl>
                                          <p:spTgt spid="147"/>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191"/>
                                        </p:tgtEl>
                                        <p:attrNameLst>
                                          <p:attrName>style.visibility</p:attrName>
                                        </p:attrNameLst>
                                      </p:cBhvr>
                                      <p:to>
                                        <p:strVal val="visible"/>
                                      </p:to>
                                    </p:set>
                                    <p:anim calcmode="lin" valueType="num">
                                      <p:cBhvr>
                                        <p:cTn id="79" dur="500" fill="hold"/>
                                        <p:tgtEl>
                                          <p:spTgt spid="191"/>
                                        </p:tgtEl>
                                        <p:attrNameLst>
                                          <p:attrName>ppt_w</p:attrName>
                                        </p:attrNameLst>
                                      </p:cBhvr>
                                      <p:tavLst>
                                        <p:tav tm="0">
                                          <p:val>
                                            <p:fltVal val="0"/>
                                          </p:val>
                                        </p:tav>
                                        <p:tav tm="100000">
                                          <p:val>
                                            <p:strVal val="#ppt_w"/>
                                          </p:val>
                                        </p:tav>
                                      </p:tavLst>
                                    </p:anim>
                                    <p:anim calcmode="lin" valueType="num">
                                      <p:cBhvr>
                                        <p:cTn id="80" dur="500" fill="hold"/>
                                        <p:tgtEl>
                                          <p:spTgt spid="191"/>
                                        </p:tgtEl>
                                        <p:attrNameLst>
                                          <p:attrName>ppt_h</p:attrName>
                                        </p:attrNameLst>
                                      </p:cBhvr>
                                      <p:tavLst>
                                        <p:tav tm="0">
                                          <p:val>
                                            <p:fltVal val="0"/>
                                          </p:val>
                                        </p:tav>
                                        <p:tav tm="100000">
                                          <p:val>
                                            <p:strVal val="#ppt_h"/>
                                          </p:val>
                                        </p:tav>
                                      </p:tavLst>
                                    </p:anim>
                                    <p:animEffect transition="in" filter="fade">
                                      <p:cBhvr>
                                        <p:cTn id="81" dur="500"/>
                                        <p:tgtEl>
                                          <p:spTgt spid="191"/>
                                        </p:tgtEl>
                                      </p:cBhvr>
                                    </p:animEffect>
                                  </p:childTnLst>
                                </p:cTn>
                              </p:par>
                            </p:childTnLst>
                          </p:cTn>
                        </p:par>
                        <p:par>
                          <p:cTn id="82" fill="hold">
                            <p:stCondLst>
                              <p:cond delay="8000"/>
                            </p:stCondLst>
                            <p:childTnLst>
                              <p:par>
                                <p:cTn id="83" presetID="53" presetClass="entr" presetSubtype="16" fill="hold" nodeType="afterEffect">
                                  <p:stCondLst>
                                    <p:cond delay="0"/>
                                  </p:stCondLst>
                                  <p:childTnLst>
                                    <p:set>
                                      <p:cBhvr>
                                        <p:cTn id="84" dur="1" fill="hold">
                                          <p:stCondLst>
                                            <p:cond delay="0"/>
                                          </p:stCondLst>
                                        </p:cTn>
                                        <p:tgtEl>
                                          <p:spTgt spid="175"/>
                                        </p:tgtEl>
                                        <p:attrNameLst>
                                          <p:attrName>style.visibility</p:attrName>
                                        </p:attrNameLst>
                                      </p:cBhvr>
                                      <p:to>
                                        <p:strVal val="visible"/>
                                      </p:to>
                                    </p:set>
                                    <p:anim calcmode="lin" valueType="num">
                                      <p:cBhvr>
                                        <p:cTn id="85" dur="500" fill="hold"/>
                                        <p:tgtEl>
                                          <p:spTgt spid="175"/>
                                        </p:tgtEl>
                                        <p:attrNameLst>
                                          <p:attrName>ppt_w</p:attrName>
                                        </p:attrNameLst>
                                      </p:cBhvr>
                                      <p:tavLst>
                                        <p:tav tm="0">
                                          <p:val>
                                            <p:fltVal val="0"/>
                                          </p:val>
                                        </p:tav>
                                        <p:tav tm="100000">
                                          <p:val>
                                            <p:strVal val="#ppt_w"/>
                                          </p:val>
                                        </p:tav>
                                      </p:tavLst>
                                    </p:anim>
                                    <p:anim calcmode="lin" valueType="num">
                                      <p:cBhvr>
                                        <p:cTn id="86" dur="500" fill="hold"/>
                                        <p:tgtEl>
                                          <p:spTgt spid="175"/>
                                        </p:tgtEl>
                                        <p:attrNameLst>
                                          <p:attrName>ppt_h</p:attrName>
                                        </p:attrNameLst>
                                      </p:cBhvr>
                                      <p:tavLst>
                                        <p:tav tm="0">
                                          <p:val>
                                            <p:fltVal val="0"/>
                                          </p:val>
                                        </p:tav>
                                        <p:tav tm="100000">
                                          <p:val>
                                            <p:strVal val="#ppt_h"/>
                                          </p:val>
                                        </p:tav>
                                      </p:tavLst>
                                    </p:anim>
                                    <p:animEffect transition="in" filter="fade">
                                      <p:cBhvr>
                                        <p:cTn id="87" dur="500"/>
                                        <p:tgtEl>
                                          <p:spTgt spid="175"/>
                                        </p:tgtEl>
                                      </p:cBhvr>
                                    </p:animEffect>
                                  </p:childTnLst>
                                </p:cTn>
                              </p:par>
                            </p:childTnLst>
                          </p:cTn>
                        </p:par>
                        <p:par>
                          <p:cTn id="88" fill="hold">
                            <p:stCondLst>
                              <p:cond delay="8500"/>
                            </p:stCondLst>
                            <p:childTnLst>
                              <p:par>
                                <p:cTn id="89" presetID="10" presetClass="entr" presetSubtype="0"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fade">
                                      <p:cBhvr>
                                        <p:cTn id="91" dur="500"/>
                                        <p:tgtEl>
                                          <p:spTgt spid="184"/>
                                        </p:tgtEl>
                                      </p:cBhvr>
                                    </p:animEffect>
                                  </p:childTnLst>
                                </p:cTn>
                              </p:par>
                            </p:childTnLst>
                          </p:cTn>
                        </p:par>
                        <p:par>
                          <p:cTn id="92" fill="hold">
                            <p:stCondLst>
                              <p:cond delay="9000"/>
                            </p:stCondLst>
                            <p:childTnLst>
                              <p:par>
                                <p:cTn id="93" presetID="10" presetClass="entr" presetSubtype="0" fill="hold" nodeType="after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500"/>
                                        <p:tgtEl>
                                          <p:spTgt spid="3"/>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animEffect transition="in" filter="fade">
                                      <p:cBhvr>
                                        <p:cTn id="101" dur="500"/>
                                        <p:tgtEl>
                                          <p:spTgt spid="18"/>
                                        </p:tgtEl>
                                      </p:cBhvr>
                                    </p:animEffect>
                                  </p:childTnLst>
                                </p:cTn>
                              </p:par>
                            </p:childTnLst>
                          </p:cTn>
                        </p:par>
                        <p:par>
                          <p:cTn id="102" fill="hold">
                            <p:stCondLst>
                              <p:cond delay="10000"/>
                            </p:stCondLst>
                            <p:childTnLst>
                              <p:par>
                                <p:cTn id="103" presetID="53" presetClass="entr" presetSubtype="16" fill="hold" nodeType="after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500" fill="hold"/>
                                        <p:tgtEl>
                                          <p:spTgt spid="12"/>
                                        </p:tgtEl>
                                        <p:attrNameLst>
                                          <p:attrName>ppt_w</p:attrName>
                                        </p:attrNameLst>
                                      </p:cBhvr>
                                      <p:tavLst>
                                        <p:tav tm="0">
                                          <p:val>
                                            <p:fltVal val="0"/>
                                          </p:val>
                                        </p:tav>
                                        <p:tav tm="100000">
                                          <p:val>
                                            <p:strVal val="#ppt_w"/>
                                          </p:val>
                                        </p:tav>
                                      </p:tavLst>
                                    </p:anim>
                                    <p:anim calcmode="lin" valueType="num">
                                      <p:cBhvr>
                                        <p:cTn id="106" dur="500" fill="hold"/>
                                        <p:tgtEl>
                                          <p:spTgt spid="12"/>
                                        </p:tgtEl>
                                        <p:attrNameLst>
                                          <p:attrName>ppt_h</p:attrName>
                                        </p:attrNameLst>
                                      </p:cBhvr>
                                      <p:tavLst>
                                        <p:tav tm="0">
                                          <p:val>
                                            <p:fltVal val="0"/>
                                          </p:val>
                                        </p:tav>
                                        <p:tav tm="100000">
                                          <p:val>
                                            <p:strVal val="#ppt_h"/>
                                          </p:val>
                                        </p:tav>
                                      </p:tavLst>
                                    </p:anim>
                                    <p:animEffect transition="in" filter="fade">
                                      <p:cBhvr>
                                        <p:cTn id="107" dur="500"/>
                                        <p:tgtEl>
                                          <p:spTgt spid="12"/>
                                        </p:tgtEl>
                                      </p:cBhvr>
                                    </p:animEffect>
                                  </p:childTnLst>
                                </p:cTn>
                              </p:par>
                            </p:childTnLst>
                          </p:cTn>
                        </p:par>
                        <p:par>
                          <p:cTn id="108" fill="hold">
                            <p:stCondLst>
                              <p:cond delay="10500"/>
                            </p:stCondLst>
                            <p:childTnLst>
                              <p:par>
                                <p:cTn id="109" presetID="10" presetClass="entr" presetSubtype="0"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P spid="178" grpId="0"/>
      <p:bldP spid="180" grpId="0"/>
      <p:bldP spid="182" grpId="0"/>
      <p:bldP spid="184" grpId="0"/>
      <p:bldP spid="186" grpId="0" bldLvl="0" animBg="1"/>
      <p:bldP spid="197" grpId="0" bldLvl="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55961" y="4076009"/>
            <a:ext cx="3794304" cy="2709780"/>
          </a:xfrm>
          <a:prstGeom prst="rect">
            <a:avLst/>
          </a:prstGeom>
        </p:spPr>
      </p:pic>
      <p:sp>
        <p:nvSpPr>
          <p:cNvPr id="10" name="文本框 9"/>
          <p:cNvSpPr txBox="1"/>
          <p:nvPr/>
        </p:nvSpPr>
        <p:spPr>
          <a:xfrm>
            <a:off x="765560" y="1552186"/>
            <a:ext cx="11060430" cy="4769485"/>
          </a:xfrm>
          <a:prstGeom prst="rect">
            <a:avLst/>
          </a:prstGeom>
          <a:noFill/>
        </p:spPr>
        <p:txBody>
          <a:bodyPr wrap="square" rtlCol="0">
            <a:spAutoFit/>
          </a:bodyPr>
          <a:lstStyle/>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（1）应入学学生监护人或学生本人名下持有不动产登记中心出具的证书（房产证或不动产证）及经公证的商品房</a:t>
            </a:r>
            <a:r>
              <a:rPr lang="en-US" altLang="zh-CN" sz="2400" dirty="0">
                <a:solidFill>
                  <a:srgbClr val="0B2260"/>
                </a:solidFill>
                <a:latin typeface="微软雅黑" panose="020B0503020204020204" pitchFamily="34" charset="-122"/>
                <a:ea typeface="微软雅黑" panose="020B0503020204020204" pitchFamily="34" charset="-122"/>
              </a:rPr>
              <a:t>;</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（2）应入学学生监护人或学生本人名下持有不动产登记中心备案购房合同（未取得不动产登记中心发放的房产证或不动产证），且购买房屋备案时间在2020年6月30日以前的商品房；</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（3）应入学学生监护人名下因拆迁安置的小产权房；</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（4）应入学学生监护人或学生本人名下购置且持有公证书的小产权房；</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（5）应入学学生监护人或学生本人名下购置未经公证的小产权房，且购置日期在2020年6月30日之前；</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（6）应入学学生监护人名下由不动产登记中心出具相关证件的公租房、廉租房；</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（7）应入学学生监护人或学生本人名下持有具有公证的祖辈去世遗产房屋；</a:t>
            </a:r>
            <a:endParaRPr lang="zh-CN" altLang="en-US"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lang="zh-CN" altLang="en-US" sz="2400" dirty="0">
                <a:solidFill>
                  <a:srgbClr val="0B2260"/>
                </a:solidFill>
                <a:latin typeface="微软雅黑" panose="020B0503020204020204" pitchFamily="34" charset="-122"/>
                <a:ea typeface="微软雅黑" panose="020B0503020204020204" pitchFamily="34" charset="-122"/>
              </a:rPr>
              <a:t>（8）应入学学生监护人名下持有具有宅基地证的自建房</a:t>
            </a:r>
            <a:endParaRPr lang="zh-CN" altLang="en-US" sz="2400" dirty="0">
              <a:solidFill>
                <a:srgbClr val="0B226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79425" y="0"/>
            <a:ext cx="9565640" cy="1287779"/>
            <a:chOff x="755" y="23"/>
            <a:chExt cx="15064" cy="202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6</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2931" y="23"/>
              <a:ext cx="128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哪些住房符合片区内入学条件？</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文本框 9"/>
          <p:cNvSpPr txBox="1"/>
          <p:nvPr/>
        </p:nvSpPr>
        <p:spPr>
          <a:xfrm>
            <a:off x="765560" y="1552186"/>
            <a:ext cx="11060430" cy="4379595"/>
          </a:xfrm>
          <a:prstGeom prst="rect">
            <a:avLst/>
          </a:prstGeom>
          <a:noFill/>
        </p:spPr>
        <p:txBody>
          <a:bodyPr wrap="square" rtlCol="0">
            <a:spAutoFit/>
          </a:bodyPr>
          <a:lstStyle/>
          <a:p>
            <a:pPr algn="l" fontAlgn="auto">
              <a:lnSpc>
                <a:spcPts val="3040"/>
              </a:lnSpc>
            </a:pPr>
            <a:r>
              <a:rPr sz="2400" dirty="0">
                <a:solidFill>
                  <a:srgbClr val="0B2260"/>
                </a:solidFill>
                <a:latin typeface="微软雅黑" panose="020B0503020204020204" pitchFamily="34" charset="-122"/>
                <a:ea typeface="微软雅黑" panose="020B0503020204020204" pitchFamily="34" charset="-122"/>
              </a:rPr>
              <a:t>（1）应入学学生监护人名下持有营业房、商用房，不能作为片区入学依据；</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sz="2400" dirty="0">
                <a:solidFill>
                  <a:srgbClr val="0B2260"/>
                </a:solidFill>
                <a:latin typeface="微软雅黑" panose="020B0503020204020204" pitchFamily="34" charset="-122"/>
                <a:ea typeface="微软雅黑" panose="020B0503020204020204" pitchFamily="34" charset="-122"/>
              </a:rPr>
              <a:t>（2）应入学学生监护人名下持有购买未经公证的小产权房，且购置日期在2020年6月30日之后；不能作为片区入学依据；</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sz="2400" dirty="0">
                <a:solidFill>
                  <a:srgbClr val="0B2260"/>
                </a:solidFill>
                <a:latin typeface="微软雅黑" panose="020B0503020204020204" pitchFamily="34" charset="-122"/>
                <a:ea typeface="微软雅黑" panose="020B0503020204020204" pitchFamily="34" charset="-122"/>
              </a:rPr>
              <a:t>（3）应入学学生监护人名下持有2个及2个以上法人的房屋，有一方不是应入学学生父亲或母亲的房屋，且应入学学生监护人名下还有其他房产的，该房屋不能作为片区入学依据；</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sz="2400" dirty="0">
                <a:solidFill>
                  <a:srgbClr val="0B2260"/>
                </a:solidFill>
                <a:latin typeface="微软雅黑" panose="020B0503020204020204" pitchFamily="34" charset="-122"/>
                <a:ea typeface="微软雅黑" panose="020B0503020204020204" pitchFamily="34" charset="-122"/>
              </a:rPr>
              <a:t>（4）应入学学生监护人或学生本人名下持有的只有不动产登记中心备案购房合同（未取得不动产登记中心发放的房产证或不动产证），且在2020年6月30日以后购买的房屋，不能作为片区入学依据；</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sz="2400" dirty="0">
                <a:solidFill>
                  <a:srgbClr val="0B2260"/>
                </a:solidFill>
                <a:latin typeface="微软雅黑" panose="020B0503020204020204" pitchFamily="34" charset="-122"/>
                <a:ea typeface="微软雅黑" panose="020B0503020204020204" pitchFamily="34" charset="-122"/>
              </a:rPr>
              <a:t>（5）应入学学生祖辈名下持有的房屋，不能作为片区入学依据；</a:t>
            </a:r>
            <a:endParaRPr sz="2400" dirty="0">
              <a:solidFill>
                <a:srgbClr val="0B2260"/>
              </a:solidFill>
              <a:latin typeface="微软雅黑" panose="020B0503020204020204" pitchFamily="34" charset="-122"/>
              <a:ea typeface="微软雅黑" panose="020B0503020204020204" pitchFamily="34" charset="-122"/>
            </a:endParaRPr>
          </a:p>
          <a:p>
            <a:pPr algn="l" fontAlgn="auto">
              <a:lnSpc>
                <a:spcPts val="3040"/>
              </a:lnSpc>
            </a:pPr>
            <a:r>
              <a:rPr sz="2400" dirty="0">
                <a:solidFill>
                  <a:srgbClr val="0B2260"/>
                </a:solidFill>
                <a:latin typeface="微软雅黑" panose="020B0503020204020204" pitchFamily="34" charset="-122"/>
                <a:ea typeface="微软雅黑" panose="020B0503020204020204" pitchFamily="34" charset="-122"/>
              </a:rPr>
              <a:t>（6）应入学学生监护人名下持有的公寓房，不能作为片区入学依据。</a:t>
            </a:r>
            <a:endParaRPr sz="2400" dirty="0">
              <a:solidFill>
                <a:srgbClr val="0B226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44050" y="4672330"/>
            <a:ext cx="2828925" cy="2020570"/>
          </a:xfrm>
          <a:prstGeom prst="rect">
            <a:avLst/>
          </a:prstGeom>
        </p:spPr>
      </p:pic>
      <p:grpSp>
        <p:nvGrpSpPr>
          <p:cNvPr id="2" name="组合 1"/>
          <p:cNvGrpSpPr/>
          <p:nvPr/>
        </p:nvGrpSpPr>
        <p:grpSpPr>
          <a:xfrm>
            <a:off x="479425" y="0"/>
            <a:ext cx="10166985" cy="1287779"/>
            <a:chOff x="755" y="23"/>
            <a:chExt cx="16011" cy="2028"/>
          </a:xfrm>
        </p:grpSpPr>
        <p:grpSp>
          <p:nvGrpSpPr>
            <p:cNvPr id="3" name="组合 2"/>
            <p:cNvGrpSpPr/>
            <p:nvPr/>
          </p:nvGrpSpPr>
          <p:grpSpPr>
            <a:xfrm>
              <a:off x="755" y="293"/>
              <a:ext cx="2176" cy="1758"/>
              <a:chOff x="1330960" y="2310098"/>
              <a:chExt cx="1381760" cy="1463040"/>
            </a:xfrm>
          </p:grpSpPr>
          <p:sp>
            <p:nvSpPr>
              <p:cNvPr id="4" name="矩形: 圆角 11"/>
              <p:cNvSpPr/>
              <p:nvPr/>
            </p:nvSpPr>
            <p:spPr>
              <a:xfrm>
                <a:off x="1330960" y="2310098"/>
                <a:ext cx="1381760"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7574" y="2513866"/>
                <a:ext cx="808990" cy="926260"/>
              </a:xfrm>
              <a:prstGeom prst="rect">
                <a:avLst/>
              </a:prstGeom>
              <a:noFill/>
            </p:spPr>
            <p:txBody>
              <a:bodyPr wrap="square" rtlCol="0">
                <a:spAutoFit/>
              </a:bodyPr>
              <a:p>
                <a:r>
                  <a:rPr lang="en-US" altLang="zh-CN" sz="4000" b="1" dirty="0">
                    <a:solidFill>
                      <a:schemeClr val="bg1"/>
                    </a:solidFill>
                    <a:latin typeface="微软雅黑" panose="020B0503020204020204" pitchFamily="34" charset="-122"/>
                    <a:ea typeface="微软雅黑" panose="020B0503020204020204" pitchFamily="34" charset="-122"/>
                  </a:rPr>
                  <a:t>0</a:t>
                </a:r>
                <a:r>
                  <a:rPr lang="en-US" sz="4000" b="1" dirty="0">
                    <a:solidFill>
                      <a:schemeClr val="bg1"/>
                    </a:solidFill>
                    <a:latin typeface="微软雅黑" panose="020B0503020204020204" pitchFamily="34" charset="-122"/>
                    <a:ea typeface="微软雅黑" panose="020B0503020204020204" pitchFamily="34" charset="-122"/>
                  </a:rPr>
                  <a:t>7</a:t>
                </a:r>
                <a:endParaRPr lang="en-US" sz="40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2978" y="23"/>
              <a:ext cx="13788" cy="1888"/>
            </a:xfrm>
            <a:prstGeom prst="rect">
              <a:avLst/>
            </a:prstGeom>
          </p:spPr>
          <p:txBody>
            <a:bodyPr wrap="none">
              <a:spAutoFit/>
            </a:bodyPr>
            <a:p>
              <a:pPr algn="ctr"/>
              <a:r>
                <a:rPr lang="zh-CN" altLang="en-US" sz="4500" dirty="0">
                  <a:solidFill>
                    <a:schemeClr val="tx1">
                      <a:lumMod val="95000"/>
                      <a:lumOff val="5000"/>
                    </a:schemeClr>
                  </a:solidFill>
                  <a:latin typeface="微软雅黑" panose="020B0503020204020204" pitchFamily="34" charset="-122"/>
                  <a:ea typeface="微软雅黑" panose="020B0503020204020204" pitchFamily="34" charset="-122"/>
                </a:rPr>
                <a:t>哪些住房不符合片区内入学条件？</a:t>
              </a:r>
              <a:r>
                <a:rPr lang="zh-CN" altLang="en-US" sz="7200" dirty="0">
                  <a:solidFill>
                    <a:schemeClr val="tx1">
                      <a:lumMod val="95000"/>
                      <a:lumOff val="5000"/>
                    </a:schemeClr>
                  </a:solidFill>
                  <a:latin typeface="微软雅黑" panose="020B0503020204020204" pitchFamily="34" charset="-122"/>
                  <a:ea typeface="微软雅黑" panose="020B0503020204020204" pitchFamily="34" charset="-122"/>
                </a:rPr>
                <a:t> </a:t>
              </a:r>
              <a:endParaRPr lang="en-US" altLang="zh-CN" sz="7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KSO_WM_UNIT_PLACING_PICTURE_USER_VIEWPORT" val="{&quot;height&quot;:4714,&quot;width&quot;:4714}"/>
</p:tagLst>
</file>

<file path=ppt/tags/tag2.xml><?xml version="1.0" encoding="utf-8"?>
<p:tagLst xmlns:p="http://schemas.openxmlformats.org/presentationml/2006/main">
  <p:tag name="KSO_WM_UNIT_PLACING_PICTURE_USER_VIEWPORT" val="{&quot;height&quot;:2278,&quot;width&quot;:2278}"/>
</p:tagLst>
</file>

<file path=ppt/tags/tag3.xml><?xml version="1.0" encoding="utf-8"?>
<p:tagLst xmlns:p="http://schemas.openxmlformats.org/presentationml/2006/main">
  <p:tag name="KSO_WM_UNIT_PLACING_PICTURE_USER_VIEWPORT" val="{&quot;height&quot;:4714,&quot;width&quot;:4714}"/>
</p:tagLst>
</file>

<file path=ppt/tags/tag4.xml><?xml version="1.0" encoding="utf-8"?>
<p:tagLst xmlns:p="http://schemas.openxmlformats.org/presentationml/2006/main">
  <p:tag name="KSO_WM_UNIT_PLACING_PICTURE_USER_VIEWPORT" val="{&quot;height&quot;:2278,&quot;width&quot;:2278}"/>
</p:tagLst>
</file>

<file path=ppt/tags/tag5.xml><?xml version="1.0" encoding="utf-8"?>
<p:tagLst xmlns:p="http://schemas.openxmlformats.org/presentationml/2006/main">
  <p:tag name="KSO_WM_UNIT_PLACING_PICTURE_USER_VIEWPORT" val="{&quot;height&quot;:4714,&quot;width&quot;:47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5307</Words>
  <Application>WPS 演示</Application>
  <PresentationFormat>宽屏</PresentationFormat>
  <Paragraphs>274</Paragraphs>
  <Slides>30</Slides>
  <Notes>5</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30</vt:i4>
      </vt:variant>
    </vt:vector>
  </HeadingPairs>
  <TitlesOfParts>
    <vt:vector size="42" baseType="lpstr">
      <vt:lpstr>Arial</vt:lpstr>
      <vt:lpstr>宋体</vt:lpstr>
      <vt:lpstr>Wingdings</vt:lpstr>
      <vt:lpstr>微软雅黑</vt:lpstr>
      <vt:lpstr>仿宋_GB2312</vt:lpstr>
      <vt:lpstr>等线</vt:lpstr>
      <vt:lpstr>Arial Unicode MS</vt:lpstr>
      <vt:lpstr>方正正黑简体</vt:lpstr>
      <vt:lpstr>Calibri</vt:lpstr>
      <vt:lpstr>等线 Light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yijie</dc:creator>
  <cp:lastModifiedBy>Administrator</cp:lastModifiedBy>
  <cp:revision>24</cp:revision>
  <dcterms:created xsi:type="dcterms:W3CDTF">2019-06-27T14:46:00Z</dcterms:created>
  <dcterms:modified xsi:type="dcterms:W3CDTF">2020-06-18T09:46:48Z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ies>
</file>